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docx" ContentType="application/vnd.openxmlformats-officedocument.wordprocessingml.document"/>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7" r:id="rId5"/>
    <p:sldId id="270" r:id="rId6"/>
    <p:sldId id="790" r:id="rId7"/>
    <p:sldId id="791" r:id="rId8"/>
    <p:sldId id="262" r:id="rId9"/>
    <p:sldId id="276" r:id="rId10"/>
    <p:sldId id="263" r:id="rId11"/>
    <p:sldId id="792" r:id="rId12"/>
    <p:sldId id="797" r:id="rId13"/>
    <p:sldId id="798" r:id="rId14"/>
    <p:sldId id="264" r:id="rId15"/>
    <p:sldId id="793" r:id="rId16"/>
    <p:sldId id="799" r:id="rId17"/>
    <p:sldId id="265" r:id="rId18"/>
    <p:sldId id="794" r:id="rId19"/>
    <p:sldId id="800" r:id="rId20"/>
    <p:sldId id="801" r:id="rId21"/>
    <p:sldId id="802" r:id="rId22"/>
    <p:sldId id="803" r:id="rId23"/>
    <p:sldId id="806" r:id="rId24"/>
    <p:sldId id="807" r:id="rId25"/>
    <p:sldId id="808" r:id="rId26"/>
    <p:sldId id="809" r:id="rId27"/>
    <p:sldId id="795" r:id="rId28"/>
    <p:sldId id="796" r:id="rId29"/>
    <p:sldId id="810" r:id="rId30"/>
    <p:sldId id="28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9BA0E9-BB5E-480A-825B-A20BE1FF91A5}" v="18" dt="2020-04-30T08:54:55.654"/>
    <p1510:client id="{7242B739-42AB-4E0E-B34A-172861B30466}" v="16" dt="2020-04-30T07:52:44.0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14"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262B93-C1AF-4316-B1C2-1D2E9E4ADD34}" type="datetimeFigureOut">
              <a:rPr lang="en-GB" smtClean="0"/>
              <a:t>30/04/2020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0ABE11-638E-45E4-8D89-AA71475752B7}" type="slidenum">
              <a:rPr lang="en-GB" smtClean="0"/>
              <a:t>‹#›</a:t>
            </a:fld>
            <a:endParaRPr lang="en-GB"/>
          </a:p>
        </p:txBody>
      </p:sp>
    </p:spTree>
    <p:extLst>
      <p:ext uri="{BB962C8B-B14F-4D97-AF65-F5344CB8AC3E}">
        <p14:creationId xmlns:p14="http://schemas.microsoft.com/office/powerpoint/2010/main" val="2281653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D5AB2-3D3E-4B56-A665-7949F4AF7F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9283F14-B24C-454F-B28D-6753A7910B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1F7054-F63E-4FB7-9075-250DDD6AAF7F}"/>
              </a:ext>
            </a:extLst>
          </p:cNvPr>
          <p:cNvSpPr>
            <a:spLocks noGrp="1"/>
          </p:cNvSpPr>
          <p:nvPr>
            <p:ph type="dt" sz="half" idx="10"/>
          </p:nvPr>
        </p:nvSpPr>
        <p:spPr/>
        <p:txBody>
          <a:bodyPr/>
          <a:lstStyle>
            <a:lvl1pPr>
              <a:defRPr>
                <a:solidFill>
                  <a:srgbClr val="00B0F0"/>
                </a:solidFill>
              </a:defRPr>
            </a:lvl1pPr>
          </a:lstStyle>
          <a:p>
            <a:fld id="{67F8F444-A1C3-480D-9699-D762D80DB776}" type="datetime4">
              <a:rPr lang="en-GB" smtClean="0"/>
              <a:t>30 April 2020</a:t>
            </a:fld>
            <a:endParaRPr lang="en-GB"/>
          </a:p>
        </p:txBody>
      </p:sp>
      <p:sp>
        <p:nvSpPr>
          <p:cNvPr id="5" name="Footer Placeholder 4">
            <a:extLst>
              <a:ext uri="{FF2B5EF4-FFF2-40B4-BE49-F238E27FC236}">
                <a16:creationId xmlns:a16="http://schemas.microsoft.com/office/drawing/2014/main" id="{246E4DE9-1FD1-40D1-B624-3F68701463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47A19A-282A-436E-A5EC-3677653523E4}"/>
              </a:ext>
            </a:extLst>
          </p:cNvPr>
          <p:cNvSpPr>
            <a:spLocks noGrp="1"/>
          </p:cNvSpPr>
          <p:nvPr>
            <p:ph type="sldNum" sz="quarter" idx="12"/>
          </p:nvPr>
        </p:nvSpPr>
        <p:spPr/>
        <p:txBody>
          <a:bodyPr/>
          <a:lstStyle>
            <a:lvl1pPr>
              <a:defRPr>
                <a:solidFill>
                  <a:srgbClr val="00B0F0"/>
                </a:solidFill>
              </a:defRPr>
            </a:lvl1pPr>
          </a:lstStyle>
          <a:p>
            <a:r>
              <a:rPr lang="en-GB"/>
              <a:t> Slide </a:t>
            </a:r>
            <a:fld id="{1FE2157E-9FFA-4878-A089-0865EDBF3687}" type="slidenum">
              <a:rPr lang="en-GB" smtClean="0"/>
              <a:pPr/>
              <a:t>‹#›</a:t>
            </a:fld>
            <a:endParaRPr lang="en-GB"/>
          </a:p>
        </p:txBody>
      </p:sp>
    </p:spTree>
    <p:extLst>
      <p:ext uri="{BB962C8B-B14F-4D97-AF65-F5344CB8AC3E}">
        <p14:creationId xmlns:p14="http://schemas.microsoft.com/office/powerpoint/2010/main" val="441606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B6FCA-93F3-452A-8509-AA215A7979F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73C0AAF-FDF3-4DC1-A09A-9087DC61E1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98A739-BDEC-4C2A-969D-DAF7A288AABB}"/>
              </a:ext>
            </a:extLst>
          </p:cNvPr>
          <p:cNvSpPr>
            <a:spLocks noGrp="1"/>
          </p:cNvSpPr>
          <p:nvPr>
            <p:ph type="dt" sz="half" idx="10"/>
          </p:nvPr>
        </p:nvSpPr>
        <p:spPr/>
        <p:txBody>
          <a:bodyPr/>
          <a:lstStyle>
            <a:lvl1pPr>
              <a:defRPr>
                <a:solidFill>
                  <a:srgbClr val="00B0F0"/>
                </a:solidFill>
              </a:defRPr>
            </a:lvl1pPr>
          </a:lstStyle>
          <a:p>
            <a:fld id="{B9BD7076-EA3B-49A6-A20A-4B163BD04F1B}" type="datetime4">
              <a:rPr lang="en-GB" smtClean="0"/>
              <a:t>30 April 2020</a:t>
            </a:fld>
            <a:endParaRPr lang="en-GB"/>
          </a:p>
        </p:txBody>
      </p:sp>
      <p:sp>
        <p:nvSpPr>
          <p:cNvPr id="5" name="Footer Placeholder 4">
            <a:extLst>
              <a:ext uri="{FF2B5EF4-FFF2-40B4-BE49-F238E27FC236}">
                <a16:creationId xmlns:a16="http://schemas.microsoft.com/office/drawing/2014/main" id="{7518603C-E3AB-418E-9990-9784D2D39D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AF44B9-45D6-47E9-9F09-E97B77830861}"/>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7" name="Picture 6">
            <a:extLst>
              <a:ext uri="{FF2B5EF4-FFF2-40B4-BE49-F238E27FC236}">
                <a16:creationId xmlns:a16="http://schemas.microsoft.com/office/drawing/2014/main" id="{8B614A7F-30C0-4E3C-9141-ED79300D1DCA}"/>
              </a:ext>
            </a:extLst>
          </p:cNvPr>
          <p:cNvPicPr>
            <a:picLocks noChangeAspect="1"/>
          </p:cNvPicPr>
          <p:nvPr userDrawn="1"/>
        </p:nvPicPr>
        <p:blipFill>
          <a:blip r:embed="rId2"/>
          <a:stretch>
            <a:fillRect/>
          </a:stretch>
        </p:blipFill>
        <p:spPr>
          <a:xfrm>
            <a:off x="5735052" y="5992767"/>
            <a:ext cx="721896" cy="727166"/>
          </a:xfrm>
          <a:prstGeom prst="rect">
            <a:avLst/>
          </a:prstGeom>
        </p:spPr>
      </p:pic>
    </p:spTree>
    <p:extLst>
      <p:ext uri="{BB962C8B-B14F-4D97-AF65-F5344CB8AC3E}">
        <p14:creationId xmlns:p14="http://schemas.microsoft.com/office/powerpoint/2010/main" val="245478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960C0-4448-4036-B5CD-CBB862A7C48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B4E658-53CF-4DF1-9CC2-AEA6570712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31B8A3-2D44-43B5-8E9E-3539348E836D}"/>
              </a:ext>
            </a:extLst>
          </p:cNvPr>
          <p:cNvSpPr>
            <a:spLocks noGrp="1"/>
          </p:cNvSpPr>
          <p:nvPr>
            <p:ph type="dt" sz="half" idx="10"/>
          </p:nvPr>
        </p:nvSpPr>
        <p:spPr/>
        <p:txBody>
          <a:bodyPr/>
          <a:lstStyle>
            <a:lvl1pPr>
              <a:defRPr>
                <a:solidFill>
                  <a:srgbClr val="00B0F0"/>
                </a:solidFill>
              </a:defRPr>
            </a:lvl1pPr>
          </a:lstStyle>
          <a:p>
            <a:fld id="{DF1BB7C8-0030-41EE-8324-67B066E47050}" type="datetime4">
              <a:rPr lang="en-GB" smtClean="0"/>
              <a:t>30 April 2020</a:t>
            </a:fld>
            <a:endParaRPr lang="en-GB"/>
          </a:p>
        </p:txBody>
      </p:sp>
      <p:sp>
        <p:nvSpPr>
          <p:cNvPr id="5" name="Footer Placeholder 4">
            <a:extLst>
              <a:ext uri="{FF2B5EF4-FFF2-40B4-BE49-F238E27FC236}">
                <a16:creationId xmlns:a16="http://schemas.microsoft.com/office/drawing/2014/main" id="{51C4EF40-385B-43D7-95AD-AD50D41B8C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3C78E3-2FC3-47F8-BA3C-B6D14E8B7810}"/>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7" name="Picture 6">
            <a:extLst>
              <a:ext uri="{FF2B5EF4-FFF2-40B4-BE49-F238E27FC236}">
                <a16:creationId xmlns:a16="http://schemas.microsoft.com/office/drawing/2014/main" id="{60817893-84BE-4654-9138-48FE06B78B49}"/>
              </a:ext>
            </a:extLst>
          </p:cNvPr>
          <p:cNvPicPr>
            <a:picLocks noChangeAspect="1"/>
          </p:cNvPicPr>
          <p:nvPr userDrawn="1"/>
        </p:nvPicPr>
        <p:blipFill>
          <a:blip r:embed="rId2"/>
          <a:stretch>
            <a:fillRect/>
          </a:stretch>
        </p:blipFill>
        <p:spPr>
          <a:xfrm>
            <a:off x="5735052" y="6031729"/>
            <a:ext cx="721896" cy="727166"/>
          </a:xfrm>
          <a:prstGeom prst="rect">
            <a:avLst/>
          </a:prstGeom>
        </p:spPr>
      </p:pic>
    </p:spTree>
    <p:extLst>
      <p:ext uri="{BB962C8B-B14F-4D97-AF65-F5344CB8AC3E}">
        <p14:creationId xmlns:p14="http://schemas.microsoft.com/office/powerpoint/2010/main" val="340135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CFC07-0A2B-47C0-9E16-D3176396026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271B85-5BA3-48B3-AFDB-E7124E0E16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F5E286-3766-4822-B92B-E0513A2B5924}"/>
              </a:ext>
            </a:extLst>
          </p:cNvPr>
          <p:cNvSpPr>
            <a:spLocks noGrp="1"/>
          </p:cNvSpPr>
          <p:nvPr>
            <p:ph type="dt" sz="half" idx="10"/>
          </p:nvPr>
        </p:nvSpPr>
        <p:spPr/>
        <p:txBody>
          <a:bodyPr/>
          <a:lstStyle>
            <a:lvl1pPr>
              <a:defRPr>
                <a:solidFill>
                  <a:srgbClr val="00B0F0"/>
                </a:solidFill>
              </a:defRPr>
            </a:lvl1pPr>
          </a:lstStyle>
          <a:p>
            <a:fld id="{09836E53-3A4D-4F8D-AA8A-28E6C8D9C548}" type="datetime4">
              <a:rPr lang="en-GB" smtClean="0"/>
              <a:t>30 April 2020</a:t>
            </a:fld>
            <a:endParaRPr lang="en-GB"/>
          </a:p>
        </p:txBody>
      </p:sp>
      <p:sp>
        <p:nvSpPr>
          <p:cNvPr id="5" name="Footer Placeholder 4">
            <a:extLst>
              <a:ext uri="{FF2B5EF4-FFF2-40B4-BE49-F238E27FC236}">
                <a16:creationId xmlns:a16="http://schemas.microsoft.com/office/drawing/2014/main" id="{4E5720A1-D129-44BE-BBBF-75A51E7467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44F0A7-C598-46D9-8412-36E446084B8D}"/>
              </a:ext>
            </a:extLst>
          </p:cNvPr>
          <p:cNvSpPr>
            <a:spLocks noGrp="1"/>
          </p:cNvSpPr>
          <p:nvPr>
            <p:ph type="sldNum" sz="quarter" idx="12"/>
          </p:nvPr>
        </p:nvSpPr>
        <p:spPr/>
        <p:txBody>
          <a:bodyPr/>
          <a:lstStyle>
            <a:lvl1pPr>
              <a:defRPr>
                <a:solidFill>
                  <a:srgbClr val="00B0F0"/>
                </a:solidFill>
              </a:defRPr>
            </a:lvl1pPr>
          </a:lstStyle>
          <a:p>
            <a:r>
              <a:rPr lang="en-GB"/>
              <a:t>Slide </a:t>
            </a:r>
            <a:fld id="{1FE2157E-9FFA-4878-A089-0865EDBF3687}" type="slidenum">
              <a:rPr lang="en-GB" smtClean="0"/>
              <a:pPr/>
              <a:t>‹#›</a:t>
            </a:fld>
            <a:endParaRPr lang="en-GB"/>
          </a:p>
        </p:txBody>
      </p:sp>
    </p:spTree>
    <p:extLst>
      <p:ext uri="{BB962C8B-B14F-4D97-AF65-F5344CB8AC3E}">
        <p14:creationId xmlns:p14="http://schemas.microsoft.com/office/powerpoint/2010/main" val="307391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57EBA-35F4-499B-B921-3A2FC5F51A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050D49A-6A13-4122-876B-EBAEB418CF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7B131B-28D6-4BDB-B34E-380546081E79}"/>
              </a:ext>
            </a:extLst>
          </p:cNvPr>
          <p:cNvSpPr>
            <a:spLocks noGrp="1"/>
          </p:cNvSpPr>
          <p:nvPr>
            <p:ph type="dt" sz="half" idx="10"/>
          </p:nvPr>
        </p:nvSpPr>
        <p:spPr/>
        <p:txBody>
          <a:bodyPr/>
          <a:lstStyle>
            <a:lvl1pPr>
              <a:defRPr>
                <a:solidFill>
                  <a:srgbClr val="00B0F0"/>
                </a:solidFill>
              </a:defRPr>
            </a:lvl1pPr>
          </a:lstStyle>
          <a:p>
            <a:fld id="{7022B430-A96B-4B70-8906-9BFF855EDC87}" type="datetime4">
              <a:rPr lang="en-GB" smtClean="0"/>
              <a:t>30 April 2020</a:t>
            </a:fld>
            <a:endParaRPr lang="en-GB"/>
          </a:p>
        </p:txBody>
      </p:sp>
      <p:sp>
        <p:nvSpPr>
          <p:cNvPr id="5" name="Footer Placeholder 4">
            <a:extLst>
              <a:ext uri="{FF2B5EF4-FFF2-40B4-BE49-F238E27FC236}">
                <a16:creationId xmlns:a16="http://schemas.microsoft.com/office/drawing/2014/main" id="{B7E86DA6-6605-4EEF-A635-478609C3E0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5F4959-E431-49D8-A403-7FDA1B5336FF}"/>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7" name="Picture 6">
            <a:extLst>
              <a:ext uri="{FF2B5EF4-FFF2-40B4-BE49-F238E27FC236}">
                <a16:creationId xmlns:a16="http://schemas.microsoft.com/office/drawing/2014/main" id="{A00C40F0-D6D4-44A5-8906-714DF3C15455}"/>
              </a:ext>
            </a:extLst>
          </p:cNvPr>
          <p:cNvPicPr>
            <a:picLocks noChangeAspect="1"/>
          </p:cNvPicPr>
          <p:nvPr userDrawn="1"/>
        </p:nvPicPr>
        <p:blipFill>
          <a:blip r:embed="rId2"/>
          <a:stretch>
            <a:fillRect/>
          </a:stretch>
        </p:blipFill>
        <p:spPr>
          <a:xfrm>
            <a:off x="5735052" y="6048466"/>
            <a:ext cx="721896" cy="727166"/>
          </a:xfrm>
          <a:prstGeom prst="rect">
            <a:avLst/>
          </a:prstGeom>
        </p:spPr>
      </p:pic>
    </p:spTree>
    <p:extLst>
      <p:ext uri="{BB962C8B-B14F-4D97-AF65-F5344CB8AC3E}">
        <p14:creationId xmlns:p14="http://schemas.microsoft.com/office/powerpoint/2010/main" val="843156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13024-101C-4555-B844-4D1FEEBC34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B5965-E459-4BEB-A0DC-AF2A854689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8ABD5C5-7E9D-40DF-9FF3-37E211D97C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C7B82D8-C2EF-402D-812C-DD17696CD883}"/>
              </a:ext>
            </a:extLst>
          </p:cNvPr>
          <p:cNvSpPr>
            <a:spLocks noGrp="1"/>
          </p:cNvSpPr>
          <p:nvPr>
            <p:ph type="dt" sz="half" idx="10"/>
          </p:nvPr>
        </p:nvSpPr>
        <p:spPr/>
        <p:txBody>
          <a:bodyPr/>
          <a:lstStyle>
            <a:lvl1pPr>
              <a:defRPr>
                <a:solidFill>
                  <a:srgbClr val="00B0F0"/>
                </a:solidFill>
              </a:defRPr>
            </a:lvl1pPr>
          </a:lstStyle>
          <a:p>
            <a:fld id="{3E13F000-B2DB-457B-B1C3-35C3401A8698}" type="datetime4">
              <a:rPr lang="en-GB" smtClean="0"/>
              <a:t>30 April 2020</a:t>
            </a:fld>
            <a:endParaRPr lang="en-GB"/>
          </a:p>
        </p:txBody>
      </p:sp>
      <p:sp>
        <p:nvSpPr>
          <p:cNvPr id="6" name="Footer Placeholder 5">
            <a:extLst>
              <a:ext uri="{FF2B5EF4-FFF2-40B4-BE49-F238E27FC236}">
                <a16:creationId xmlns:a16="http://schemas.microsoft.com/office/drawing/2014/main" id="{C25CED59-99D3-41C7-A52F-9DFBDA0DBA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BD9939-C1F8-443D-98B1-CE0D1115A01F}"/>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8" name="Picture 7">
            <a:extLst>
              <a:ext uri="{FF2B5EF4-FFF2-40B4-BE49-F238E27FC236}">
                <a16:creationId xmlns:a16="http://schemas.microsoft.com/office/drawing/2014/main" id="{F57926FF-D216-43B1-9E21-A0AC1AFB2E35}"/>
              </a:ext>
            </a:extLst>
          </p:cNvPr>
          <p:cNvPicPr>
            <a:picLocks noChangeAspect="1"/>
          </p:cNvPicPr>
          <p:nvPr userDrawn="1"/>
        </p:nvPicPr>
        <p:blipFill>
          <a:blip r:embed="rId2"/>
          <a:stretch>
            <a:fillRect/>
          </a:stretch>
        </p:blipFill>
        <p:spPr>
          <a:xfrm>
            <a:off x="5744218" y="6040438"/>
            <a:ext cx="721896" cy="727166"/>
          </a:xfrm>
          <a:prstGeom prst="rect">
            <a:avLst/>
          </a:prstGeom>
        </p:spPr>
      </p:pic>
    </p:spTree>
    <p:extLst>
      <p:ext uri="{BB962C8B-B14F-4D97-AF65-F5344CB8AC3E}">
        <p14:creationId xmlns:p14="http://schemas.microsoft.com/office/powerpoint/2010/main" val="2564053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BD12B-1AF7-485A-AFE9-F4F72B834F7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1BAD751-B747-4E9D-9B84-5F5FB656AE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D43994-DD78-418F-BEB2-E90F62E7F8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044EE2-66B1-466F-B64A-696A55B5F4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A757BE-B147-463D-86BF-BF5BD220DB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A4607C5-930A-49D9-873A-008A958357E0}"/>
              </a:ext>
            </a:extLst>
          </p:cNvPr>
          <p:cNvSpPr>
            <a:spLocks noGrp="1"/>
          </p:cNvSpPr>
          <p:nvPr>
            <p:ph type="dt" sz="half" idx="10"/>
          </p:nvPr>
        </p:nvSpPr>
        <p:spPr/>
        <p:txBody>
          <a:bodyPr/>
          <a:lstStyle>
            <a:lvl1pPr>
              <a:defRPr>
                <a:solidFill>
                  <a:srgbClr val="00B0F0"/>
                </a:solidFill>
              </a:defRPr>
            </a:lvl1pPr>
          </a:lstStyle>
          <a:p>
            <a:fld id="{14668150-9AD6-4EF9-8ADB-17C26B531788}" type="datetime4">
              <a:rPr lang="en-GB" smtClean="0"/>
              <a:t>30 April 2020</a:t>
            </a:fld>
            <a:endParaRPr lang="en-GB"/>
          </a:p>
        </p:txBody>
      </p:sp>
      <p:sp>
        <p:nvSpPr>
          <p:cNvPr id="8" name="Footer Placeholder 7">
            <a:extLst>
              <a:ext uri="{FF2B5EF4-FFF2-40B4-BE49-F238E27FC236}">
                <a16:creationId xmlns:a16="http://schemas.microsoft.com/office/drawing/2014/main" id="{1B926D31-74A2-446F-A6D6-0A3A55636D8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354E9EE-A8BA-46BA-AB3F-D070546CBCEC}"/>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10" name="Picture 9">
            <a:extLst>
              <a:ext uri="{FF2B5EF4-FFF2-40B4-BE49-F238E27FC236}">
                <a16:creationId xmlns:a16="http://schemas.microsoft.com/office/drawing/2014/main" id="{C6C304BB-9BEE-4820-BED3-D2FFEE17B050}"/>
              </a:ext>
            </a:extLst>
          </p:cNvPr>
          <p:cNvPicPr>
            <a:picLocks noChangeAspect="1"/>
          </p:cNvPicPr>
          <p:nvPr userDrawn="1"/>
        </p:nvPicPr>
        <p:blipFill>
          <a:blip r:embed="rId2"/>
          <a:stretch>
            <a:fillRect/>
          </a:stretch>
        </p:blipFill>
        <p:spPr>
          <a:xfrm>
            <a:off x="5723940" y="6033498"/>
            <a:ext cx="721896" cy="727166"/>
          </a:xfrm>
          <a:prstGeom prst="rect">
            <a:avLst/>
          </a:prstGeom>
        </p:spPr>
      </p:pic>
    </p:spTree>
    <p:extLst>
      <p:ext uri="{BB962C8B-B14F-4D97-AF65-F5344CB8AC3E}">
        <p14:creationId xmlns:p14="http://schemas.microsoft.com/office/powerpoint/2010/main" val="3888208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5CFE-BA59-4638-8A66-BC9F8A55A5A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FA20F47-639A-4346-BFBF-F8F800033FA5}"/>
              </a:ext>
            </a:extLst>
          </p:cNvPr>
          <p:cNvSpPr>
            <a:spLocks noGrp="1"/>
          </p:cNvSpPr>
          <p:nvPr>
            <p:ph type="dt" sz="half" idx="10"/>
          </p:nvPr>
        </p:nvSpPr>
        <p:spPr/>
        <p:txBody>
          <a:bodyPr/>
          <a:lstStyle>
            <a:lvl1pPr>
              <a:defRPr>
                <a:solidFill>
                  <a:srgbClr val="00B0F0"/>
                </a:solidFill>
              </a:defRPr>
            </a:lvl1pPr>
          </a:lstStyle>
          <a:p>
            <a:fld id="{E7862DDA-6CC5-480F-9B08-47730FE60725}" type="datetime4">
              <a:rPr lang="en-GB" smtClean="0"/>
              <a:t>30 April 2020</a:t>
            </a:fld>
            <a:endParaRPr lang="en-GB"/>
          </a:p>
        </p:txBody>
      </p:sp>
      <p:sp>
        <p:nvSpPr>
          <p:cNvPr id="4" name="Footer Placeholder 3">
            <a:extLst>
              <a:ext uri="{FF2B5EF4-FFF2-40B4-BE49-F238E27FC236}">
                <a16:creationId xmlns:a16="http://schemas.microsoft.com/office/drawing/2014/main" id="{C4AE5524-58A4-4700-93AB-EE5500CF1ED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76D3769-6581-46D6-926D-D2E10D43FBFA}"/>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6" name="Picture 5">
            <a:extLst>
              <a:ext uri="{FF2B5EF4-FFF2-40B4-BE49-F238E27FC236}">
                <a16:creationId xmlns:a16="http://schemas.microsoft.com/office/drawing/2014/main" id="{11E8011B-D89F-486E-AD78-CCEEC27B65CC}"/>
              </a:ext>
            </a:extLst>
          </p:cNvPr>
          <p:cNvPicPr>
            <a:picLocks noChangeAspect="1"/>
          </p:cNvPicPr>
          <p:nvPr userDrawn="1"/>
        </p:nvPicPr>
        <p:blipFill>
          <a:blip r:embed="rId2"/>
          <a:stretch>
            <a:fillRect/>
          </a:stretch>
        </p:blipFill>
        <p:spPr>
          <a:xfrm>
            <a:off x="5735052" y="6033498"/>
            <a:ext cx="721896" cy="727166"/>
          </a:xfrm>
          <a:prstGeom prst="rect">
            <a:avLst/>
          </a:prstGeom>
        </p:spPr>
      </p:pic>
    </p:spTree>
    <p:extLst>
      <p:ext uri="{BB962C8B-B14F-4D97-AF65-F5344CB8AC3E}">
        <p14:creationId xmlns:p14="http://schemas.microsoft.com/office/powerpoint/2010/main" val="412124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270374-15AD-474A-A082-BBF136C0C938}"/>
              </a:ext>
            </a:extLst>
          </p:cNvPr>
          <p:cNvSpPr>
            <a:spLocks noGrp="1"/>
          </p:cNvSpPr>
          <p:nvPr>
            <p:ph type="dt" sz="half" idx="10"/>
          </p:nvPr>
        </p:nvSpPr>
        <p:spPr/>
        <p:txBody>
          <a:bodyPr/>
          <a:lstStyle>
            <a:lvl1pPr>
              <a:defRPr>
                <a:solidFill>
                  <a:srgbClr val="00B0F0"/>
                </a:solidFill>
              </a:defRPr>
            </a:lvl1pPr>
          </a:lstStyle>
          <a:p>
            <a:fld id="{4FD18DA7-5C2A-4450-8F79-42E499AA692E}" type="datetime4">
              <a:rPr lang="en-GB" smtClean="0"/>
              <a:t>30 April 2020</a:t>
            </a:fld>
            <a:endParaRPr lang="en-GB"/>
          </a:p>
        </p:txBody>
      </p:sp>
      <p:sp>
        <p:nvSpPr>
          <p:cNvPr id="3" name="Footer Placeholder 2">
            <a:extLst>
              <a:ext uri="{FF2B5EF4-FFF2-40B4-BE49-F238E27FC236}">
                <a16:creationId xmlns:a16="http://schemas.microsoft.com/office/drawing/2014/main" id="{FD551D41-4313-4083-939D-7040845A284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6855F27-F116-44B0-B14D-341AC323312B}"/>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5" name="Picture 4">
            <a:extLst>
              <a:ext uri="{FF2B5EF4-FFF2-40B4-BE49-F238E27FC236}">
                <a16:creationId xmlns:a16="http://schemas.microsoft.com/office/drawing/2014/main" id="{17C11E39-11EE-4941-B255-364DFEA6796D}"/>
              </a:ext>
            </a:extLst>
          </p:cNvPr>
          <p:cNvPicPr>
            <a:picLocks noChangeAspect="1"/>
          </p:cNvPicPr>
          <p:nvPr userDrawn="1"/>
        </p:nvPicPr>
        <p:blipFill>
          <a:blip r:embed="rId2"/>
          <a:stretch>
            <a:fillRect/>
          </a:stretch>
        </p:blipFill>
        <p:spPr>
          <a:xfrm>
            <a:off x="5735052" y="5994309"/>
            <a:ext cx="721896" cy="727166"/>
          </a:xfrm>
          <a:prstGeom prst="rect">
            <a:avLst/>
          </a:prstGeom>
        </p:spPr>
      </p:pic>
    </p:spTree>
    <p:extLst>
      <p:ext uri="{BB962C8B-B14F-4D97-AF65-F5344CB8AC3E}">
        <p14:creationId xmlns:p14="http://schemas.microsoft.com/office/powerpoint/2010/main" val="3276870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C61FE-9C55-442D-ABFE-ABDCFAE70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BA95C9C-03CC-42C7-B18F-85FB5E0CC4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949AC67-5C81-4F57-9D69-76A8AA84E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2113BF-CA87-401D-80A9-ACE556108B3C}"/>
              </a:ext>
            </a:extLst>
          </p:cNvPr>
          <p:cNvSpPr>
            <a:spLocks noGrp="1"/>
          </p:cNvSpPr>
          <p:nvPr>
            <p:ph type="dt" sz="half" idx="10"/>
          </p:nvPr>
        </p:nvSpPr>
        <p:spPr/>
        <p:txBody>
          <a:bodyPr/>
          <a:lstStyle>
            <a:lvl1pPr>
              <a:defRPr>
                <a:solidFill>
                  <a:srgbClr val="00B0F0"/>
                </a:solidFill>
              </a:defRPr>
            </a:lvl1pPr>
          </a:lstStyle>
          <a:p>
            <a:fld id="{AD207562-0073-4F89-8A4E-A6436D38F859}" type="datetime4">
              <a:rPr lang="en-GB" smtClean="0"/>
              <a:t>30 April 2020</a:t>
            </a:fld>
            <a:endParaRPr lang="en-GB"/>
          </a:p>
        </p:txBody>
      </p:sp>
      <p:sp>
        <p:nvSpPr>
          <p:cNvPr id="6" name="Footer Placeholder 5">
            <a:extLst>
              <a:ext uri="{FF2B5EF4-FFF2-40B4-BE49-F238E27FC236}">
                <a16:creationId xmlns:a16="http://schemas.microsoft.com/office/drawing/2014/main" id="{9AF45B00-0123-4458-83B3-287AC1F23D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F4ABC1-0B14-416B-8A38-766E2351FFA6}"/>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8" name="Picture 7">
            <a:extLst>
              <a:ext uri="{FF2B5EF4-FFF2-40B4-BE49-F238E27FC236}">
                <a16:creationId xmlns:a16="http://schemas.microsoft.com/office/drawing/2014/main" id="{CAA08171-A42E-4F12-8D2E-8F632C9B6A25}"/>
              </a:ext>
            </a:extLst>
          </p:cNvPr>
          <p:cNvPicPr>
            <a:picLocks noChangeAspect="1"/>
          </p:cNvPicPr>
          <p:nvPr userDrawn="1"/>
        </p:nvPicPr>
        <p:blipFill>
          <a:blip r:embed="rId2"/>
          <a:stretch>
            <a:fillRect/>
          </a:stretch>
        </p:blipFill>
        <p:spPr>
          <a:xfrm>
            <a:off x="5735052" y="5994309"/>
            <a:ext cx="721896" cy="727166"/>
          </a:xfrm>
          <a:prstGeom prst="rect">
            <a:avLst/>
          </a:prstGeom>
        </p:spPr>
      </p:pic>
    </p:spTree>
    <p:extLst>
      <p:ext uri="{BB962C8B-B14F-4D97-AF65-F5344CB8AC3E}">
        <p14:creationId xmlns:p14="http://schemas.microsoft.com/office/powerpoint/2010/main" val="394496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E6C0E-09AA-43AC-9298-647204F687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1B8FEF3-6596-4DAB-A33A-647B180FFA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B7FE0CD-9ADA-4E69-94BC-B75AF69554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F4C337-6EDB-4927-A080-482470A62807}"/>
              </a:ext>
            </a:extLst>
          </p:cNvPr>
          <p:cNvSpPr>
            <a:spLocks noGrp="1"/>
          </p:cNvSpPr>
          <p:nvPr>
            <p:ph type="dt" sz="half" idx="10"/>
          </p:nvPr>
        </p:nvSpPr>
        <p:spPr/>
        <p:txBody>
          <a:bodyPr/>
          <a:lstStyle>
            <a:lvl1pPr>
              <a:defRPr>
                <a:solidFill>
                  <a:srgbClr val="00B0F0"/>
                </a:solidFill>
              </a:defRPr>
            </a:lvl1pPr>
          </a:lstStyle>
          <a:p>
            <a:fld id="{1F665582-FD43-4454-A2ED-5B6D566F345F}" type="datetime4">
              <a:rPr lang="en-GB" smtClean="0"/>
              <a:t>30 April 2020</a:t>
            </a:fld>
            <a:endParaRPr lang="en-GB"/>
          </a:p>
        </p:txBody>
      </p:sp>
      <p:sp>
        <p:nvSpPr>
          <p:cNvPr id="6" name="Footer Placeholder 5">
            <a:extLst>
              <a:ext uri="{FF2B5EF4-FFF2-40B4-BE49-F238E27FC236}">
                <a16:creationId xmlns:a16="http://schemas.microsoft.com/office/drawing/2014/main" id="{CF9AF8A8-0774-457F-A0F2-197B5F7EF5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7D9785-5AA7-4528-9281-13216433C252}"/>
              </a:ext>
            </a:extLst>
          </p:cNvPr>
          <p:cNvSpPr>
            <a:spLocks noGrp="1"/>
          </p:cNvSpPr>
          <p:nvPr>
            <p:ph type="sldNum" sz="quarter" idx="12"/>
          </p:nvPr>
        </p:nvSpPr>
        <p:spPr/>
        <p:txBody>
          <a:bodyPr/>
          <a:lstStyle/>
          <a:p>
            <a:r>
              <a:rPr lang="en-GB"/>
              <a:t>Slide </a:t>
            </a:r>
            <a:fld id="{1FE2157E-9FFA-4878-A089-0865EDBF3687}" type="slidenum">
              <a:rPr lang="en-GB" smtClean="0"/>
              <a:pPr/>
              <a:t>‹#›</a:t>
            </a:fld>
            <a:endParaRPr lang="en-GB"/>
          </a:p>
        </p:txBody>
      </p:sp>
      <p:pic>
        <p:nvPicPr>
          <p:cNvPr id="8" name="Picture 7">
            <a:extLst>
              <a:ext uri="{FF2B5EF4-FFF2-40B4-BE49-F238E27FC236}">
                <a16:creationId xmlns:a16="http://schemas.microsoft.com/office/drawing/2014/main" id="{4EF25AD8-5074-45FF-9BBA-0BB4EE903B9E}"/>
              </a:ext>
            </a:extLst>
          </p:cNvPr>
          <p:cNvPicPr>
            <a:picLocks noChangeAspect="1"/>
          </p:cNvPicPr>
          <p:nvPr userDrawn="1"/>
        </p:nvPicPr>
        <p:blipFill>
          <a:blip r:embed="rId2"/>
          <a:stretch>
            <a:fillRect/>
          </a:stretch>
        </p:blipFill>
        <p:spPr>
          <a:xfrm>
            <a:off x="5735052" y="5994309"/>
            <a:ext cx="721896" cy="727166"/>
          </a:xfrm>
          <a:prstGeom prst="rect">
            <a:avLst/>
          </a:prstGeom>
        </p:spPr>
      </p:pic>
    </p:spTree>
    <p:extLst>
      <p:ext uri="{BB962C8B-B14F-4D97-AF65-F5344CB8AC3E}">
        <p14:creationId xmlns:p14="http://schemas.microsoft.com/office/powerpoint/2010/main" val="1540166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B30549-F8DE-417D-96DA-3676A1072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86CD8F-573D-400C-A1CC-BF1DEAD66B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1C7995-7FA0-4A20-99B4-0CA0CD7692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70D15-54B8-4EBA-A536-08BF6E77DA30}" type="datetime4">
              <a:rPr lang="en-GB" smtClean="0"/>
              <a:t>30 April 2020</a:t>
            </a:fld>
            <a:endParaRPr lang="en-GB"/>
          </a:p>
        </p:txBody>
      </p:sp>
      <p:sp>
        <p:nvSpPr>
          <p:cNvPr id="5" name="Footer Placeholder 4">
            <a:extLst>
              <a:ext uri="{FF2B5EF4-FFF2-40B4-BE49-F238E27FC236}">
                <a16:creationId xmlns:a16="http://schemas.microsoft.com/office/drawing/2014/main" id="{058C86E1-46D4-4959-916F-BB7E6666A6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3AC434-B960-4FC6-B290-9E233AADE4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00B0F0"/>
                </a:solidFill>
              </a:defRPr>
            </a:lvl1pPr>
          </a:lstStyle>
          <a:p>
            <a:r>
              <a:rPr lang="en-GB"/>
              <a:t>Slide </a:t>
            </a:r>
            <a:fld id="{1FE2157E-9FFA-4878-A089-0865EDBF3687}" type="slidenum">
              <a:rPr lang="en-GB" smtClean="0"/>
              <a:pPr/>
              <a:t>‹#›</a:t>
            </a:fld>
            <a:endParaRPr lang="en-GB"/>
          </a:p>
        </p:txBody>
      </p:sp>
      <p:pic>
        <p:nvPicPr>
          <p:cNvPr id="7" name="Picture 6">
            <a:extLst>
              <a:ext uri="{FF2B5EF4-FFF2-40B4-BE49-F238E27FC236}">
                <a16:creationId xmlns:a16="http://schemas.microsoft.com/office/drawing/2014/main" id="{3BB04A6B-8472-4A7B-AF9A-F4583E2A3BCD}"/>
              </a:ext>
            </a:extLst>
          </p:cNvPr>
          <p:cNvPicPr>
            <a:picLocks noChangeAspect="1"/>
          </p:cNvPicPr>
          <p:nvPr userDrawn="1"/>
        </p:nvPicPr>
        <p:blipFill>
          <a:blip r:embed="rId13"/>
          <a:stretch>
            <a:fillRect/>
          </a:stretch>
        </p:blipFill>
        <p:spPr>
          <a:xfrm>
            <a:off x="5735052" y="5994309"/>
            <a:ext cx="721896" cy="727166"/>
          </a:xfrm>
          <a:prstGeom prst="rect">
            <a:avLst/>
          </a:prstGeom>
        </p:spPr>
      </p:pic>
    </p:spTree>
    <p:extLst>
      <p:ext uri="{BB962C8B-B14F-4D97-AF65-F5344CB8AC3E}">
        <p14:creationId xmlns:p14="http://schemas.microsoft.com/office/powerpoint/2010/main" val="2989141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Document.docx"/></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TDAG-secretariat@itu.i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8771E35C-5ADB-42FD-9861-A8749EA828FA}"/>
              </a:ext>
            </a:extLst>
          </p:cNvPr>
          <p:cNvSpPr>
            <a:spLocks noGrp="1"/>
          </p:cNvSpPr>
          <p:nvPr>
            <p:ph type="dt" sz="half" idx="10"/>
          </p:nvPr>
        </p:nvSpPr>
        <p:spPr/>
        <p:txBody>
          <a:bodyPr/>
          <a:lstStyle/>
          <a:p>
            <a:fld id="{C9E406BA-F969-4EFC-A981-E578BC801A05}" type="datetime4">
              <a:rPr lang="en-GB" smtClean="0"/>
              <a:t>30 April 2020</a:t>
            </a:fld>
            <a:endParaRPr lang="en-GB"/>
          </a:p>
        </p:txBody>
      </p:sp>
      <p:sp>
        <p:nvSpPr>
          <p:cNvPr id="6" name="Slide Number Placeholder 5">
            <a:extLst>
              <a:ext uri="{FF2B5EF4-FFF2-40B4-BE49-F238E27FC236}">
                <a16:creationId xmlns:a16="http://schemas.microsoft.com/office/drawing/2014/main" id="{F21EA199-E07C-4D62-8ADB-01C8FCF8B281}"/>
              </a:ext>
            </a:extLst>
          </p:cNvPr>
          <p:cNvSpPr>
            <a:spLocks noGrp="1"/>
          </p:cNvSpPr>
          <p:nvPr>
            <p:ph type="sldNum" sz="quarter" idx="12"/>
          </p:nvPr>
        </p:nvSpPr>
        <p:spPr/>
        <p:txBody>
          <a:bodyPr/>
          <a:lstStyle/>
          <a:p>
            <a:r>
              <a:rPr lang="en-GB"/>
              <a:t> Slide </a:t>
            </a:r>
            <a:fld id="{1FE2157E-9FFA-4878-A089-0865EDBF3687}" type="slidenum">
              <a:rPr lang="en-GB" smtClean="0"/>
              <a:pPr/>
              <a:t>1</a:t>
            </a:fld>
            <a:endParaRPr lang="en-GB"/>
          </a:p>
        </p:txBody>
      </p:sp>
      <p:pic>
        <p:nvPicPr>
          <p:cNvPr id="3" name="Picture 2">
            <a:extLst>
              <a:ext uri="{FF2B5EF4-FFF2-40B4-BE49-F238E27FC236}">
                <a16:creationId xmlns:a16="http://schemas.microsoft.com/office/drawing/2014/main" id="{6BAA20F5-CC5F-40C8-9E7F-421A4858989B}"/>
              </a:ext>
            </a:extLst>
          </p:cNvPr>
          <p:cNvPicPr>
            <a:picLocks noChangeAspect="1"/>
          </p:cNvPicPr>
          <p:nvPr/>
        </p:nvPicPr>
        <p:blipFill>
          <a:blip r:embed="rId2"/>
          <a:stretch>
            <a:fillRect/>
          </a:stretch>
        </p:blipFill>
        <p:spPr>
          <a:xfrm>
            <a:off x="987528" y="1831015"/>
            <a:ext cx="10216944" cy="1720259"/>
          </a:xfrm>
          <a:prstGeom prst="rect">
            <a:avLst/>
          </a:prstGeom>
        </p:spPr>
      </p:pic>
    </p:spTree>
    <p:extLst>
      <p:ext uri="{BB962C8B-B14F-4D97-AF65-F5344CB8AC3E}">
        <p14:creationId xmlns:p14="http://schemas.microsoft.com/office/powerpoint/2010/main" val="3455251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532709"/>
            <a:ext cx="10515600" cy="4644254"/>
          </a:xfrm>
        </p:spPr>
        <p:txBody>
          <a:bodyPr>
            <a:noAutofit/>
          </a:bodyPr>
          <a:lstStyle/>
          <a:p>
            <a:pPr marL="0" indent="0">
              <a:buNone/>
            </a:pPr>
            <a:r>
              <a:rPr lang="en-US" dirty="0">
                <a:solidFill>
                  <a:srgbClr val="00B0F0"/>
                </a:solidFill>
              </a:rPr>
              <a:t>Topic 2: Content and Structure (continued)</a:t>
            </a:r>
          </a:p>
          <a:p>
            <a:pPr marL="0" indent="0">
              <a:buNone/>
            </a:pPr>
            <a:r>
              <a:rPr lang="en-GB" b="1" dirty="0"/>
              <a:t>Proposal 2.6:</a:t>
            </a:r>
            <a:r>
              <a:rPr lang="en-GB" dirty="0"/>
              <a:t> </a:t>
            </a:r>
            <a:r>
              <a:rPr lang="en-GB" dirty="0">
                <a:solidFill>
                  <a:schemeClr val="tx1">
                    <a:lumMod val="50000"/>
                    <a:lumOff val="50000"/>
                  </a:schemeClr>
                </a:solidFill>
              </a:rPr>
              <a:t>The mapping of Study Group Questions from ITU-T to ITU-D and ITU-R to ITU-D could be improved with a view to identifying possible areas of overlap or convergence. </a:t>
            </a:r>
          </a:p>
          <a:p>
            <a:pPr marL="0" indent="0">
              <a:buNone/>
            </a:pPr>
            <a:r>
              <a:rPr lang="en-GB" b="1" dirty="0"/>
              <a:t>Proposal 2.7: </a:t>
            </a:r>
            <a:r>
              <a:rPr lang="en-GB" dirty="0">
                <a:solidFill>
                  <a:schemeClr val="tx1">
                    <a:lumMod val="50000"/>
                    <a:lumOff val="50000"/>
                  </a:schemeClr>
                </a:solidFill>
              </a:rPr>
              <a:t>RTOs could elaborate a limited number of ‘Regional Priorities’, based on the defined development scope of the conference. RTOs could be encouraged to identify common priorities across regions which could be implemented within the budgetary limitations of the BDT or linked to pledges and commitments made prior to or during the conference.</a:t>
            </a: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10</a:t>
            </a:fld>
            <a:endParaRPr lang="en-GB"/>
          </a:p>
        </p:txBody>
      </p:sp>
      <p:pic>
        <p:nvPicPr>
          <p:cNvPr id="7" name="Picture 6">
            <a:extLst>
              <a:ext uri="{FF2B5EF4-FFF2-40B4-BE49-F238E27FC236}">
                <a16:creationId xmlns:a16="http://schemas.microsoft.com/office/drawing/2014/main" id="{0875CC5E-D2B6-4A75-8097-2B3FC2EFE30D}"/>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3538041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2159725"/>
            <a:ext cx="10515600" cy="4017237"/>
          </a:xfrm>
        </p:spPr>
        <p:txBody>
          <a:bodyPr vert="horz" lIns="91440" tIns="45720" rIns="91440" bIns="45720" rtlCol="0" anchor="t">
            <a:normAutofit/>
          </a:bodyPr>
          <a:lstStyle/>
          <a:p>
            <a:pPr marL="0" indent="0">
              <a:buNone/>
            </a:pPr>
            <a:r>
              <a:rPr lang="en-US" sz="4000" dirty="0">
                <a:solidFill>
                  <a:srgbClr val="00B0F0"/>
                </a:solidFill>
              </a:rPr>
              <a:t>Topic 3: Stakeholder Engagement</a:t>
            </a:r>
          </a:p>
          <a:p>
            <a:pPr marL="0" indent="0">
              <a:buNone/>
            </a:pPr>
            <a:r>
              <a:rPr lang="en-GB" sz="3200" dirty="0"/>
              <a:t>Presenters:</a:t>
            </a:r>
          </a:p>
          <a:p>
            <a:r>
              <a:rPr lang="en-GB" sz="3200" dirty="0">
                <a:solidFill>
                  <a:schemeClr val="tx1">
                    <a:lumMod val="50000"/>
                    <a:lumOff val="50000"/>
                  </a:schemeClr>
                </a:solidFill>
              </a:rPr>
              <a:t>Ms </a:t>
            </a:r>
            <a:r>
              <a:rPr lang="en-GB" sz="3200" dirty="0" err="1">
                <a:solidFill>
                  <a:schemeClr val="tx1">
                    <a:lumMod val="50000"/>
                    <a:lumOff val="50000"/>
                  </a:schemeClr>
                </a:solidFill>
              </a:rPr>
              <a:t>Imme</a:t>
            </a:r>
            <a:r>
              <a:rPr lang="en-GB" sz="3200" dirty="0">
                <a:solidFill>
                  <a:schemeClr val="tx1">
                    <a:lumMod val="50000"/>
                    <a:lumOff val="50000"/>
                  </a:schemeClr>
                </a:solidFill>
              </a:rPr>
              <a:t> </a:t>
            </a:r>
            <a:r>
              <a:rPr lang="en-GB" sz="3200" dirty="0" err="1">
                <a:solidFill>
                  <a:schemeClr val="tx1">
                    <a:lumMod val="50000"/>
                    <a:lumOff val="50000"/>
                  </a:schemeClr>
                </a:solidFill>
              </a:rPr>
              <a:t>Philbeck</a:t>
            </a:r>
            <a:r>
              <a:rPr lang="en-GB" sz="3200" dirty="0">
                <a:solidFill>
                  <a:schemeClr val="tx1">
                    <a:lumMod val="50000"/>
                    <a:lumOff val="50000"/>
                  </a:schemeClr>
                </a:solidFill>
              </a:rPr>
              <a:t>, SAMENA</a:t>
            </a:r>
          </a:p>
          <a:p>
            <a:pPr>
              <a:spcAft>
                <a:spcPts val="1200"/>
              </a:spcAft>
            </a:pPr>
            <a:r>
              <a:rPr lang="en-GB" sz="3200" dirty="0">
                <a:solidFill>
                  <a:schemeClr val="tx1">
                    <a:lumMod val="50000"/>
                    <a:lumOff val="50000"/>
                  </a:schemeClr>
                </a:solidFill>
              </a:rPr>
              <a:t>Ms Lauren Dawes, GSMA</a:t>
            </a: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11</a:t>
            </a:fld>
            <a:endParaRPr lang="en-GB"/>
          </a:p>
        </p:txBody>
      </p:sp>
      <p:pic>
        <p:nvPicPr>
          <p:cNvPr id="7" name="Picture 6">
            <a:extLst>
              <a:ext uri="{FF2B5EF4-FFF2-40B4-BE49-F238E27FC236}">
                <a16:creationId xmlns:a16="http://schemas.microsoft.com/office/drawing/2014/main" id="{68928EC9-B2B1-4948-801F-230FBAEEF10C}"/>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4332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863969"/>
            <a:ext cx="10515600" cy="4312994"/>
          </a:xfrm>
        </p:spPr>
        <p:txBody>
          <a:bodyPr>
            <a:noAutofit/>
          </a:bodyPr>
          <a:lstStyle/>
          <a:p>
            <a:pPr marL="0" indent="0">
              <a:buNone/>
            </a:pPr>
            <a:r>
              <a:rPr lang="en-US" dirty="0">
                <a:solidFill>
                  <a:srgbClr val="00B0F0"/>
                </a:solidFill>
              </a:rPr>
              <a:t>Topic 3: Stakeholder Engagement</a:t>
            </a:r>
          </a:p>
          <a:p>
            <a:pPr marL="0" indent="0">
              <a:buNone/>
            </a:pPr>
            <a:endParaRPr lang="en-GB" b="1" dirty="0"/>
          </a:p>
          <a:p>
            <a:pPr marL="0" indent="0">
              <a:buNone/>
            </a:pPr>
            <a:r>
              <a:rPr lang="en-GB" b="1" dirty="0"/>
              <a:t>Proposal 3.1:</a:t>
            </a:r>
            <a:r>
              <a:rPr lang="en-GB" dirty="0"/>
              <a:t> </a:t>
            </a:r>
            <a:r>
              <a:rPr lang="en-GB" dirty="0">
                <a:solidFill>
                  <a:schemeClr val="tx1">
                    <a:lumMod val="50000"/>
                    <a:lumOff val="50000"/>
                  </a:schemeClr>
                </a:solidFill>
              </a:rPr>
              <a:t>Create target lists of key invited participants by constituent group, including a short list of “stars”, and manage the targeting/invitation process against deadlines.</a:t>
            </a:r>
          </a:p>
          <a:p>
            <a:pPr marL="0" indent="0">
              <a:buNone/>
            </a:pPr>
            <a:r>
              <a:rPr lang="en-GB" b="1" dirty="0"/>
              <a:t>Proposal 3.2:</a:t>
            </a:r>
            <a:r>
              <a:rPr lang="en-GB" dirty="0"/>
              <a:t> </a:t>
            </a:r>
            <a:r>
              <a:rPr lang="en-GB" dirty="0">
                <a:solidFill>
                  <a:schemeClr val="tx1">
                    <a:lumMod val="50000"/>
                    <a:lumOff val="50000"/>
                  </a:schemeClr>
                </a:solidFill>
              </a:rPr>
              <a:t>Improve, enhance the existing or create new preparatory events to engage target participants.</a:t>
            </a:r>
            <a:endParaRPr lang="en-US"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12</a:t>
            </a:fld>
            <a:endParaRPr lang="en-GB"/>
          </a:p>
        </p:txBody>
      </p:sp>
      <p:pic>
        <p:nvPicPr>
          <p:cNvPr id="7" name="Picture 6">
            <a:extLst>
              <a:ext uri="{FF2B5EF4-FFF2-40B4-BE49-F238E27FC236}">
                <a16:creationId xmlns:a16="http://schemas.microsoft.com/office/drawing/2014/main" id="{95772FA0-86D0-47A1-B130-8EDFF94B19B5}"/>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3439317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539873"/>
            <a:ext cx="10515600" cy="4637090"/>
          </a:xfrm>
        </p:spPr>
        <p:txBody>
          <a:bodyPr>
            <a:noAutofit/>
          </a:bodyPr>
          <a:lstStyle/>
          <a:p>
            <a:pPr marL="0" indent="0">
              <a:buNone/>
            </a:pPr>
            <a:r>
              <a:rPr lang="en-US" dirty="0">
                <a:solidFill>
                  <a:srgbClr val="00B0F0"/>
                </a:solidFill>
              </a:rPr>
              <a:t>Topic 3: Stakeholder Engagement (continued)</a:t>
            </a:r>
          </a:p>
          <a:p>
            <a:pPr marL="0" indent="0">
              <a:buNone/>
            </a:pPr>
            <a:r>
              <a:rPr lang="en-GB" b="1" dirty="0"/>
              <a:t>Proposal 3.3:</a:t>
            </a:r>
            <a:r>
              <a:rPr lang="en-GB" dirty="0"/>
              <a:t> </a:t>
            </a:r>
            <a:r>
              <a:rPr lang="en-GB" dirty="0">
                <a:solidFill>
                  <a:schemeClr val="tx1">
                    <a:lumMod val="50000"/>
                    <a:lumOff val="50000"/>
                  </a:schemeClr>
                </a:solidFill>
              </a:rPr>
              <a:t>External stakeholders could “co-chair” specific tracks and sessions in the conference agenda, examples may be: </a:t>
            </a:r>
          </a:p>
          <a:p>
            <a:pPr marL="514350" indent="-514350">
              <a:buFont typeface="+mj-lt"/>
              <a:buAutoNum type="alphaLcParenR"/>
            </a:pPr>
            <a:r>
              <a:rPr lang="en-GB" dirty="0">
                <a:solidFill>
                  <a:schemeClr val="tx1">
                    <a:lumMod val="50000"/>
                    <a:lumOff val="50000"/>
                  </a:schemeClr>
                </a:solidFill>
              </a:rPr>
              <a:t>a track focused on international/bilateral development agencies and partners;</a:t>
            </a:r>
          </a:p>
          <a:p>
            <a:pPr marL="514350" indent="-514350">
              <a:buFont typeface="+mj-lt"/>
              <a:buAutoNum type="alphaLcParenR"/>
            </a:pPr>
            <a:r>
              <a:rPr lang="en-GB" dirty="0">
                <a:solidFill>
                  <a:schemeClr val="tx1">
                    <a:lumMod val="50000"/>
                    <a:lumOff val="50000"/>
                  </a:schemeClr>
                </a:solidFill>
              </a:rPr>
              <a:t>an educational track; </a:t>
            </a:r>
          </a:p>
          <a:p>
            <a:pPr marL="514350" indent="-514350">
              <a:buFont typeface="+mj-lt"/>
              <a:buAutoNum type="alphaLcParenR"/>
            </a:pPr>
            <a:r>
              <a:rPr lang="en-GB" dirty="0">
                <a:solidFill>
                  <a:schemeClr val="tx1">
                    <a:lumMod val="50000"/>
                    <a:lumOff val="50000"/>
                  </a:schemeClr>
                </a:solidFill>
              </a:rPr>
              <a:t>track on how to finance the ICT ecosystem.</a:t>
            </a:r>
          </a:p>
          <a:p>
            <a:pPr marL="0" indent="0">
              <a:buNone/>
            </a:pPr>
            <a:r>
              <a:rPr lang="en-GB" b="1" dirty="0"/>
              <a:t>Proposal 3. 4:</a:t>
            </a:r>
            <a:r>
              <a:rPr lang="en-GB" dirty="0"/>
              <a:t> </a:t>
            </a:r>
            <a:r>
              <a:rPr lang="en-GB" dirty="0">
                <a:solidFill>
                  <a:schemeClr val="tx1">
                    <a:lumMod val="50000"/>
                    <a:lumOff val="50000"/>
                  </a:schemeClr>
                </a:solidFill>
              </a:rPr>
              <a:t>Develop and execute a targeted promotional campaign for WTDC.</a:t>
            </a:r>
            <a:endParaRPr lang="en-US"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13</a:t>
            </a:fld>
            <a:endParaRPr lang="en-GB"/>
          </a:p>
        </p:txBody>
      </p:sp>
      <p:pic>
        <p:nvPicPr>
          <p:cNvPr id="7" name="Picture 6">
            <a:extLst>
              <a:ext uri="{FF2B5EF4-FFF2-40B4-BE49-F238E27FC236}">
                <a16:creationId xmlns:a16="http://schemas.microsoft.com/office/drawing/2014/main" id="{95772FA0-86D0-47A1-B130-8EDFF94B19B5}"/>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3768060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2159725"/>
            <a:ext cx="10515600" cy="4017237"/>
          </a:xfrm>
        </p:spPr>
        <p:txBody>
          <a:bodyPr>
            <a:normAutofit/>
          </a:bodyPr>
          <a:lstStyle/>
          <a:p>
            <a:pPr marL="0" indent="0">
              <a:buNone/>
            </a:pPr>
            <a:r>
              <a:rPr lang="en-US" sz="4000" dirty="0">
                <a:solidFill>
                  <a:srgbClr val="00B0F0"/>
                </a:solidFill>
              </a:rPr>
              <a:t>Topic 4: Side Events</a:t>
            </a:r>
          </a:p>
          <a:p>
            <a:pPr marL="0" indent="0">
              <a:buNone/>
            </a:pPr>
            <a:r>
              <a:rPr lang="en-GB" sz="3200" dirty="0"/>
              <a:t>Presenters:</a:t>
            </a:r>
          </a:p>
          <a:p>
            <a:r>
              <a:rPr lang="en-GB" sz="3200" dirty="0">
                <a:solidFill>
                  <a:schemeClr val="tx1">
                    <a:lumMod val="50000"/>
                    <a:lumOff val="50000"/>
                  </a:schemeClr>
                </a:solidFill>
              </a:rPr>
              <a:t>Ms Anne-Rachel </a:t>
            </a:r>
            <a:r>
              <a:rPr lang="en-GB" sz="3200" dirty="0" err="1">
                <a:solidFill>
                  <a:schemeClr val="tx1">
                    <a:lumMod val="50000"/>
                    <a:lumOff val="50000"/>
                  </a:schemeClr>
                </a:solidFill>
              </a:rPr>
              <a:t>Inné</a:t>
            </a:r>
            <a:r>
              <a:rPr lang="en-GB" sz="3200" dirty="0">
                <a:solidFill>
                  <a:schemeClr val="tx1">
                    <a:lumMod val="50000"/>
                    <a:lumOff val="50000"/>
                  </a:schemeClr>
                </a:solidFill>
              </a:rPr>
              <a:t>, ARIN</a:t>
            </a:r>
          </a:p>
          <a:p>
            <a:pPr marL="0" indent="0">
              <a:buNone/>
            </a:pPr>
            <a:endParaRPr lang="en-GB" sz="3200"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14</a:t>
            </a:fld>
            <a:endParaRPr lang="en-GB"/>
          </a:p>
        </p:txBody>
      </p:sp>
      <p:pic>
        <p:nvPicPr>
          <p:cNvPr id="7" name="Picture 6">
            <a:extLst>
              <a:ext uri="{FF2B5EF4-FFF2-40B4-BE49-F238E27FC236}">
                <a16:creationId xmlns:a16="http://schemas.microsoft.com/office/drawing/2014/main" id="{6125EE96-FB7C-4FFE-9122-5E396A7C4C1E}"/>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278259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532709"/>
            <a:ext cx="10515600" cy="4644254"/>
          </a:xfrm>
        </p:spPr>
        <p:txBody>
          <a:bodyPr>
            <a:noAutofit/>
          </a:bodyPr>
          <a:lstStyle/>
          <a:p>
            <a:pPr marL="0" indent="0">
              <a:buNone/>
            </a:pPr>
            <a:r>
              <a:rPr lang="en-US" dirty="0">
                <a:solidFill>
                  <a:srgbClr val="00B0F0"/>
                </a:solidFill>
              </a:rPr>
              <a:t>Topic 4: Side Events</a:t>
            </a:r>
          </a:p>
          <a:p>
            <a:pPr marL="0" indent="0" hangingPunct="0">
              <a:buNone/>
            </a:pPr>
            <a:r>
              <a:rPr lang="en-US" dirty="0"/>
              <a:t>Design side events to create impact with carefully selected theme(s), stakeholders, clear agenda and value proposition.</a:t>
            </a:r>
            <a:endParaRPr lang="en-GB" dirty="0"/>
          </a:p>
          <a:p>
            <a:pPr marL="0" indent="0" hangingPunct="0">
              <a:buNone/>
            </a:pPr>
            <a:r>
              <a:rPr lang="en-GB" dirty="0"/>
              <a:t>For this purpose, there could be:</a:t>
            </a:r>
          </a:p>
          <a:p>
            <a:pPr marL="0" indent="0" hangingPunct="0">
              <a:buNone/>
            </a:pPr>
            <a:r>
              <a:rPr lang="en-GB" b="1" dirty="0"/>
              <a:t>Proposal 4.1: </a:t>
            </a:r>
            <a:r>
              <a:rPr lang="en-GB" dirty="0">
                <a:solidFill>
                  <a:schemeClr val="tx1">
                    <a:lumMod val="50000"/>
                    <a:lumOff val="50000"/>
                  </a:schemeClr>
                </a:solidFill>
              </a:rPr>
              <a:t>A distinct “side-event” preparatory process.</a:t>
            </a:r>
          </a:p>
          <a:p>
            <a:pPr marL="0" indent="0" hangingPunct="0">
              <a:buNone/>
            </a:pPr>
            <a:r>
              <a:rPr lang="en-GB" b="1" dirty="0"/>
              <a:t>Proposal 4.2: </a:t>
            </a:r>
            <a:r>
              <a:rPr lang="en-GB" dirty="0">
                <a:solidFill>
                  <a:schemeClr val="tx1">
                    <a:lumMod val="50000"/>
                    <a:lumOff val="50000"/>
                  </a:schemeClr>
                </a:solidFill>
              </a:rPr>
              <a:t>Side-events could be made an integral part </a:t>
            </a:r>
            <a:r>
              <a:rPr lang="en-US" dirty="0">
                <a:solidFill>
                  <a:schemeClr val="tx1">
                    <a:lumMod val="50000"/>
                    <a:lumOff val="50000"/>
                  </a:schemeClr>
                </a:solidFill>
              </a:rPr>
              <a:t>of WTDC and constituting a “</a:t>
            </a:r>
            <a:r>
              <a:rPr lang="en-GB" i="1" dirty="0">
                <a:solidFill>
                  <a:schemeClr val="tx1">
                    <a:lumMod val="50000"/>
                    <a:lumOff val="50000"/>
                  </a:schemeClr>
                </a:solidFill>
              </a:rPr>
              <a:t>development</a:t>
            </a:r>
            <a:r>
              <a:rPr lang="en-US" dirty="0">
                <a:solidFill>
                  <a:schemeClr val="tx1">
                    <a:lumMod val="50000"/>
                    <a:lumOff val="50000"/>
                  </a:schemeClr>
                </a:solidFill>
              </a:rPr>
              <a:t>” track in complement to the current program of the conference.</a:t>
            </a:r>
            <a:endParaRPr lang="en-GB" dirty="0">
              <a:solidFill>
                <a:schemeClr val="tx1">
                  <a:lumMod val="50000"/>
                  <a:lumOff val="50000"/>
                </a:schemeClr>
              </a:solidFill>
            </a:endParaRPr>
          </a:p>
          <a:p>
            <a:pPr marL="0" indent="0">
              <a:buNone/>
            </a:pPr>
            <a:r>
              <a:rPr lang="en-GB" b="1" dirty="0"/>
              <a:t>Proposal 4.3: </a:t>
            </a:r>
            <a:r>
              <a:rPr lang="en-GB" dirty="0">
                <a:solidFill>
                  <a:schemeClr val="tx1">
                    <a:lumMod val="50000"/>
                    <a:lumOff val="50000"/>
                  </a:schemeClr>
                </a:solidFill>
              </a:rPr>
              <a:t>A post-conference process after WTDC to further coordinate or implement “side-event” outcomes with the involved stakeholders.</a:t>
            </a:r>
            <a:endParaRPr lang="en-US"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15</a:t>
            </a:fld>
            <a:endParaRPr lang="en-GB"/>
          </a:p>
        </p:txBody>
      </p:sp>
      <p:pic>
        <p:nvPicPr>
          <p:cNvPr id="7" name="Picture 6">
            <a:extLst>
              <a:ext uri="{FF2B5EF4-FFF2-40B4-BE49-F238E27FC236}">
                <a16:creationId xmlns:a16="http://schemas.microsoft.com/office/drawing/2014/main" id="{5C095490-0F97-4E00-8229-34AD1AC8EA1F}"/>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2346425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532709"/>
            <a:ext cx="10515600" cy="4644254"/>
          </a:xfrm>
        </p:spPr>
        <p:txBody>
          <a:bodyPr>
            <a:noAutofit/>
          </a:bodyPr>
          <a:lstStyle/>
          <a:p>
            <a:pPr marL="0" indent="0">
              <a:buNone/>
            </a:pPr>
            <a:r>
              <a:rPr lang="en-US" dirty="0">
                <a:solidFill>
                  <a:srgbClr val="00B0F0"/>
                </a:solidFill>
              </a:rPr>
              <a:t>Topic 4: Side Events (continued)</a:t>
            </a:r>
          </a:p>
          <a:p>
            <a:pPr marL="0" indent="0" hangingPunct="0">
              <a:buNone/>
            </a:pPr>
            <a:r>
              <a:rPr lang="en-US" dirty="0"/>
              <a:t>Characteristics of the “development” track during WTDC: </a:t>
            </a:r>
            <a:r>
              <a:rPr lang="en-GB" b="1" dirty="0"/>
              <a:t>Proposal 4.1: </a:t>
            </a:r>
            <a:r>
              <a:rPr lang="en-GB" dirty="0"/>
              <a:t>A distinct “side-event” preparatory process.</a:t>
            </a:r>
          </a:p>
          <a:p>
            <a:pPr marL="0" indent="0" hangingPunct="0">
              <a:buNone/>
            </a:pPr>
            <a:r>
              <a:rPr lang="en-GB" b="1" dirty="0"/>
              <a:t>Proposal 4.4: </a:t>
            </a:r>
            <a:r>
              <a:rPr lang="en-US" dirty="0">
                <a:solidFill>
                  <a:schemeClr val="tx1">
                    <a:lumMod val="50000"/>
                    <a:lumOff val="50000"/>
                  </a:schemeClr>
                </a:solidFill>
              </a:rPr>
              <a:t>The development track could be organized around key thematic areas, for example “regional priorities” should be diverse, interactive and dynamic. </a:t>
            </a:r>
          </a:p>
          <a:p>
            <a:pPr marL="0" indent="0" hangingPunct="0">
              <a:buNone/>
            </a:pPr>
            <a:r>
              <a:rPr lang="en-GB" b="1" dirty="0"/>
              <a:t>Proposal 4.5: </a:t>
            </a:r>
            <a:r>
              <a:rPr lang="en-GB" dirty="0">
                <a:solidFill>
                  <a:schemeClr val="tx1">
                    <a:lumMod val="50000"/>
                    <a:lumOff val="50000"/>
                  </a:schemeClr>
                </a:solidFill>
              </a:rPr>
              <a:t>The High-Level policy session (which includes delivery of policy statements) could be repurposed to become thematic events to address development challenges and clearly identified priorities. The thematic events could aim to find solutions to those challenges, including the financing aspects. </a:t>
            </a:r>
            <a:endParaRPr lang="en-US"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16</a:t>
            </a:fld>
            <a:endParaRPr lang="en-GB"/>
          </a:p>
        </p:txBody>
      </p:sp>
      <p:pic>
        <p:nvPicPr>
          <p:cNvPr id="7" name="Picture 6">
            <a:extLst>
              <a:ext uri="{FF2B5EF4-FFF2-40B4-BE49-F238E27FC236}">
                <a16:creationId xmlns:a16="http://schemas.microsoft.com/office/drawing/2014/main" id="{5C095490-0F97-4E00-8229-34AD1AC8EA1F}"/>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645133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907931"/>
            <a:ext cx="10515600" cy="4269032"/>
          </a:xfrm>
        </p:spPr>
        <p:txBody>
          <a:bodyPr>
            <a:noAutofit/>
          </a:bodyPr>
          <a:lstStyle/>
          <a:p>
            <a:pPr marL="0" indent="0">
              <a:buNone/>
            </a:pPr>
            <a:r>
              <a:rPr lang="en-US" dirty="0">
                <a:solidFill>
                  <a:srgbClr val="00B0F0"/>
                </a:solidFill>
              </a:rPr>
              <a:t>Topic 4: Side Events (continued)</a:t>
            </a:r>
          </a:p>
          <a:p>
            <a:pPr marL="0" indent="0" hangingPunct="0">
              <a:buNone/>
            </a:pPr>
            <a:r>
              <a:rPr lang="en-GB" b="1" dirty="0"/>
              <a:t>Proposal 4.6: </a:t>
            </a:r>
            <a:r>
              <a:rPr lang="en-GB" dirty="0">
                <a:solidFill>
                  <a:schemeClr val="tx1">
                    <a:lumMod val="50000"/>
                    <a:lumOff val="50000"/>
                  </a:schemeClr>
                </a:solidFill>
              </a:rPr>
              <a:t>The speakers and audience could include 4 types of stakeholders (problem owners, solution owners, fund owners and beneficiaries) to increase chances of interaction and interest.</a:t>
            </a:r>
            <a:endParaRPr lang="en-US" dirty="0">
              <a:solidFill>
                <a:schemeClr val="tx1">
                  <a:lumMod val="50000"/>
                  <a:lumOff val="50000"/>
                </a:schemeClr>
              </a:solidFill>
            </a:endParaRPr>
          </a:p>
          <a:p>
            <a:pPr marL="0" indent="0" hangingPunct="0">
              <a:buNone/>
            </a:pPr>
            <a:r>
              <a:rPr lang="en-GB" b="1" dirty="0"/>
              <a:t>Proposal 4.7: </a:t>
            </a:r>
            <a:r>
              <a:rPr lang="en-GB" dirty="0">
                <a:solidFill>
                  <a:schemeClr val="tx1">
                    <a:lumMod val="50000"/>
                    <a:lumOff val="50000"/>
                  </a:schemeClr>
                </a:solidFill>
              </a:rPr>
              <a:t>Outcomes of this development track could be new/finalized project proposals and initiatives in relation with the themes, expressions of interest/commitments to finance them, concrete work plans to follow-up on them. </a:t>
            </a:r>
            <a:endParaRPr lang="en-US"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17</a:t>
            </a:fld>
            <a:endParaRPr lang="en-GB"/>
          </a:p>
        </p:txBody>
      </p:sp>
      <p:pic>
        <p:nvPicPr>
          <p:cNvPr id="7" name="Picture 6">
            <a:extLst>
              <a:ext uri="{FF2B5EF4-FFF2-40B4-BE49-F238E27FC236}">
                <a16:creationId xmlns:a16="http://schemas.microsoft.com/office/drawing/2014/main" id="{5C095490-0F97-4E00-8229-34AD1AC8EA1F}"/>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3922626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21BCB5-27D4-4076-BB8C-D0C68BAC0889}"/>
              </a:ext>
            </a:extLst>
          </p:cNvPr>
          <p:cNvSpPr/>
          <p:nvPr/>
        </p:nvSpPr>
        <p:spPr>
          <a:xfrm>
            <a:off x="995915" y="3306781"/>
            <a:ext cx="8102009" cy="52701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p:txBody>
          <a:bodyPr vert="horz" lIns="91440" tIns="45720" rIns="91440" bIns="45720" rtlCol="0" anchor="t">
            <a:normAutofit/>
          </a:bodyPr>
          <a:lstStyle/>
          <a:p>
            <a:pPr marL="0" indent="0">
              <a:buNone/>
            </a:pPr>
            <a:endParaRPr lang="en-US" sz="4000"/>
          </a:p>
          <a:p>
            <a:pPr marL="0" indent="0">
              <a:buNone/>
            </a:pPr>
            <a:endParaRPr lang="en-US" sz="4000">
              <a:highlight>
                <a:srgbClr val="FFFF00"/>
              </a:highlight>
              <a:cs typeface="Calibri"/>
            </a:endParaRPr>
          </a:p>
          <a:p>
            <a:pPr marL="0" indent="0">
              <a:buNone/>
            </a:pPr>
            <a:endParaRPr lang="en-GB" sz="4000"/>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18</a:t>
            </a:fld>
            <a:endParaRPr lang="en-GB"/>
          </a:p>
        </p:txBody>
      </p:sp>
      <p:graphicFrame>
        <p:nvGraphicFramePr>
          <p:cNvPr id="7" name="Table 6">
            <a:extLst>
              <a:ext uri="{FF2B5EF4-FFF2-40B4-BE49-F238E27FC236}">
                <a16:creationId xmlns:a16="http://schemas.microsoft.com/office/drawing/2014/main" id="{3FCBD57A-6EE3-4853-9B6E-E600169A97E2}"/>
              </a:ext>
            </a:extLst>
          </p:cNvPr>
          <p:cNvGraphicFramePr>
            <a:graphicFrameLocks noGrp="1"/>
          </p:cNvGraphicFramePr>
          <p:nvPr>
            <p:extLst>
              <p:ext uri="{D42A27DB-BD31-4B8C-83A1-F6EECF244321}">
                <p14:modId xmlns:p14="http://schemas.microsoft.com/office/powerpoint/2010/main" val="3535912511"/>
              </p:ext>
            </p:extLst>
          </p:nvPr>
        </p:nvGraphicFramePr>
        <p:xfrm>
          <a:off x="1027814" y="2187258"/>
          <a:ext cx="10325986" cy="1097280"/>
        </p:xfrm>
        <a:graphic>
          <a:graphicData uri="http://schemas.openxmlformats.org/drawingml/2006/table">
            <a:tbl>
              <a:tblPr firstRow="1" firstCol="1" bandRow="1"/>
              <a:tblGrid>
                <a:gridCol w="1515278">
                  <a:extLst>
                    <a:ext uri="{9D8B030D-6E8A-4147-A177-3AD203B41FA5}">
                      <a16:colId xmlns:a16="http://schemas.microsoft.com/office/drawing/2014/main" val="1221134835"/>
                    </a:ext>
                  </a:extLst>
                </a:gridCol>
                <a:gridCol w="8810708">
                  <a:extLst>
                    <a:ext uri="{9D8B030D-6E8A-4147-A177-3AD203B41FA5}">
                      <a16:colId xmlns:a16="http://schemas.microsoft.com/office/drawing/2014/main" val="404768516"/>
                    </a:ext>
                  </a:extLst>
                </a:gridCol>
              </a:tblGrid>
              <a:tr h="0">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pPr>
                      <a:endParaRPr lang="en-CH" sz="1800" kern="1200" dirty="0">
                        <a:solidFill>
                          <a:schemeClr val="tx1"/>
                        </a:solidFill>
                        <a:effectLst/>
                        <a:latin typeface="+mn-lt"/>
                        <a:ea typeface="+mn-ea"/>
                        <a:cs typeface="+mn-cs"/>
                      </a:endParaRPr>
                    </a:p>
                  </a:txBody>
                  <a:tcPr marL="68580" marR="68580" marT="0" marB="0">
                    <a:lnL>
                      <a:noFill/>
                    </a:lnL>
                    <a:lnR>
                      <a:noFill/>
                    </a:lnR>
                    <a:lnT>
                      <a:noFill/>
                    </a:lnT>
                    <a:lnB>
                      <a:noFill/>
                    </a:lnB>
                  </a:tcPr>
                </a:tc>
                <a:extLst>
                  <a:ext uri="{0D108BD9-81ED-4DB2-BD59-A6C34878D82A}">
                    <a16:rowId xmlns:a16="http://schemas.microsoft.com/office/drawing/2014/main" val="3565243678"/>
                  </a:ext>
                </a:extLst>
              </a:tr>
              <a:tr h="126741">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85037938"/>
                  </a:ext>
                </a:extLst>
              </a:tr>
              <a:tr h="0">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12075238"/>
                  </a:ext>
                </a:extLst>
              </a:tr>
              <a:tr h="0">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00865051"/>
                  </a:ext>
                </a:extLst>
              </a:tr>
            </a:tbl>
          </a:graphicData>
        </a:graphic>
      </p:graphicFrame>
      <p:sp>
        <p:nvSpPr>
          <p:cNvPr id="8" name="TextBox 7">
            <a:extLst>
              <a:ext uri="{FF2B5EF4-FFF2-40B4-BE49-F238E27FC236}">
                <a16:creationId xmlns:a16="http://schemas.microsoft.com/office/drawing/2014/main" id="{758217A5-F6F6-462C-81E0-E4DA2A19D78D}"/>
              </a:ext>
            </a:extLst>
          </p:cNvPr>
          <p:cNvSpPr txBox="1"/>
          <p:nvPr/>
        </p:nvSpPr>
        <p:spPr>
          <a:xfrm>
            <a:off x="995915" y="1539873"/>
            <a:ext cx="5625323" cy="369332"/>
          </a:xfrm>
          <a:prstGeom prst="rect">
            <a:avLst/>
          </a:prstGeom>
          <a:noFill/>
        </p:spPr>
        <p:txBody>
          <a:bodyPr wrap="none" rtlCol="0" anchor="t">
            <a:spAutoFit/>
          </a:bodyPr>
          <a:lstStyle/>
          <a:p>
            <a:r>
              <a:rPr lang="en-US" b="1"/>
              <a:t>Moderator: </a:t>
            </a:r>
            <a:r>
              <a:rPr lang="en-US"/>
              <a:t>Stephen </a:t>
            </a:r>
            <a:r>
              <a:rPr lang="en-US" err="1"/>
              <a:t>Bereaux</a:t>
            </a:r>
            <a:r>
              <a:rPr lang="en-US"/>
              <a:t>, Deputy to the Director, BDT</a:t>
            </a:r>
            <a:endParaRPr lang="en-US" u="sng">
              <a:cs typeface="Calibri"/>
            </a:endParaRPr>
          </a:p>
        </p:txBody>
      </p:sp>
      <p:pic>
        <p:nvPicPr>
          <p:cNvPr id="10" name="Picture 9">
            <a:extLst>
              <a:ext uri="{FF2B5EF4-FFF2-40B4-BE49-F238E27FC236}">
                <a16:creationId xmlns:a16="http://schemas.microsoft.com/office/drawing/2014/main" id="{11FDAA7A-2EBD-45A6-9EB7-FD0F48338EC5}"/>
              </a:ext>
            </a:extLst>
          </p:cNvPr>
          <p:cNvPicPr>
            <a:picLocks noChangeAspect="1"/>
          </p:cNvPicPr>
          <p:nvPr/>
        </p:nvPicPr>
        <p:blipFill>
          <a:blip r:embed="rId2"/>
          <a:stretch>
            <a:fillRect/>
          </a:stretch>
        </p:blipFill>
        <p:spPr>
          <a:xfrm>
            <a:off x="421204" y="343304"/>
            <a:ext cx="7106647" cy="1196569"/>
          </a:xfrm>
          <a:prstGeom prst="rect">
            <a:avLst/>
          </a:prstGeom>
        </p:spPr>
      </p:pic>
      <p:pic>
        <p:nvPicPr>
          <p:cNvPr id="2" name="Picture 1">
            <a:extLst>
              <a:ext uri="{FF2B5EF4-FFF2-40B4-BE49-F238E27FC236}">
                <a16:creationId xmlns:a16="http://schemas.microsoft.com/office/drawing/2014/main" id="{F991E8E9-FEA8-4709-A409-48F7C4B83480}"/>
              </a:ext>
            </a:extLst>
          </p:cNvPr>
          <p:cNvPicPr>
            <a:picLocks noChangeAspect="1"/>
          </p:cNvPicPr>
          <p:nvPr/>
        </p:nvPicPr>
        <p:blipFill>
          <a:blip r:embed="rId3"/>
          <a:stretch>
            <a:fillRect/>
          </a:stretch>
        </p:blipFill>
        <p:spPr>
          <a:xfrm>
            <a:off x="1082065" y="2093203"/>
            <a:ext cx="10271735" cy="3155604"/>
          </a:xfrm>
          <a:prstGeom prst="rect">
            <a:avLst/>
          </a:prstGeom>
        </p:spPr>
      </p:pic>
    </p:spTree>
    <p:extLst>
      <p:ext uri="{BB962C8B-B14F-4D97-AF65-F5344CB8AC3E}">
        <p14:creationId xmlns:p14="http://schemas.microsoft.com/office/powerpoint/2010/main" val="407257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p:txBody>
          <a:bodyPr vert="horz" lIns="91440" tIns="45720" rIns="91440" bIns="45720" rtlCol="0" anchor="t">
            <a:normAutofit/>
          </a:bodyPr>
          <a:lstStyle/>
          <a:p>
            <a:pPr marL="0" indent="0">
              <a:buNone/>
            </a:pPr>
            <a:endParaRPr lang="en-US" sz="4000"/>
          </a:p>
          <a:p>
            <a:pPr marL="0" indent="0">
              <a:buNone/>
            </a:pPr>
            <a:endParaRPr lang="en-US" sz="4000">
              <a:highlight>
                <a:srgbClr val="FFFF00"/>
              </a:highlight>
              <a:cs typeface="Calibri"/>
            </a:endParaRPr>
          </a:p>
          <a:p>
            <a:pPr marL="0" indent="0">
              <a:buNone/>
            </a:pPr>
            <a:endParaRPr lang="en-GB" sz="4000"/>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19</a:t>
            </a:fld>
            <a:endParaRPr lang="en-GB"/>
          </a:p>
        </p:txBody>
      </p:sp>
      <p:graphicFrame>
        <p:nvGraphicFramePr>
          <p:cNvPr id="7" name="Table 6">
            <a:extLst>
              <a:ext uri="{FF2B5EF4-FFF2-40B4-BE49-F238E27FC236}">
                <a16:creationId xmlns:a16="http://schemas.microsoft.com/office/drawing/2014/main" id="{3FCBD57A-6EE3-4853-9B6E-E600169A97E2}"/>
              </a:ext>
            </a:extLst>
          </p:cNvPr>
          <p:cNvGraphicFramePr>
            <a:graphicFrameLocks noGrp="1"/>
          </p:cNvGraphicFramePr>
          <p:nvPr/>
        </p:nvGraphicFramePr>
        <p:xfrm>
          <a:off x="1027814" y="2187258"/>
          <a:ext cx="10325986" cy="1097280"/>
        </p:xfrm>
        <a:graphic>
          <a:graphicData uri="http://schemas.openxmlformats.org/drawingml/2006/table">
            <a:tbl>
              <a:tblPr firstRow="1" firstCol="1" bandRow="1"/>
              <a:tblGrid>
                <a:gridCol w="1515278">
                  <a:extLst>
                    <a:ext uri="{9D8B030D-6E8A-4147-A177-3AD203B41FA5}">
                      <a16:colId xmlns:a16="http://schemas.microsoft.com/office/drawing/2014/main" val="1221134835"/>
                    </a:ext>
                  </a:extLst>
                </a:gridCol>
                <a:gridCol w="8810708">
                  <a:extLst>
                    <a:ext uri="{9D8B030D-6E8A-4147-A177-3AD203B41FA5}">
                      <a16:colId xmlns:a16="http://schemas.microsoft.com/office/drawing/2014/main" val="404768516"/>
                    </a:ext>
                  </a:extLst>
                </a:gridCol>
              </a:tblGrid>
              <a:tr h="0">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pPr>
                      <a:endParaRPr lang="en-CH" sz="1800" kern="1200" dirty="0">
                        <a:solidFill>
                          <a:schemeClr val="tx1"/>
                        </a:solidFill>
                        <a:effectLst/>
                        <a:latin typeface="+mn-lt"/>
                        <a:ea typeface="+mn-ea"/>
                        <a:cs typeface="+mn-cs"/>
                      </a:endParaRPr>
                    </a:p>
                  </a:txBody>
                  <a:tcPr marL="68580" marR="68580" marT="0" marB="0">
                    <a:lnL>
                      <a:noFill/>
                    </a:lnL>
                    <a:lnR>
                      <a:noFill/>
                    </a:lnR>
                    <a:lnT>
                      <a:noFill/>
                    </a:lnT>
                    <a:lnB>
                      <a:noFill/>
                    </a:lnB>
                  </a:tcPr>
                </a:tc>
                <a:extLst>
                  <a:ext uri="{0D108BD9-81ED-4DB2-BD59-A6C34878D82A}">
                    <a16:rowId xmlns:a16="http://schemas.microsoft.com/office/drawing/2014/main" val="3565243678"/>
                  </a:ext>
                </a:extLst>
              </a:tr>
              <a:tr h="126741">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85037938"/>
                  </a:ext>
                </a:extLst>
              </a:tr>
              <a:tr h="0">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12075238"/>
                  </a:ext>
                </a:extLst>
              </a:tr>
              <a:tr h="0">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00865051"/>
                  </a:ext>
                </a:extLst>
              </a:tr>
            </a:tbl>
          </a:graphicData>
        </a:graphic>
      </p:graphicFrame>
      <p:pic>
        <p:nvPicPr>
          <p:cNvPr id="10" name="Picture 9">
            <a:extLst>
              <a:ext uri="{FF2B5EF4-FFF2-40B4-BE49-F238E27FC236}">
                <a16:creationId xmlns:a16="http://schemas.microsoft.com/office/drawing/2014/main" id="{11FDAA7A-2EBD-45A6-9EB7-FD0F48338EC5}"/>
              </a:ext>
            </a:extLst>
          </p:cNvPr>
          <p:cNvPicPr>
            <a:picLocks noChangeAspect="1"/>
          </p:cNvPicPr>
          <p:nvPr/>
        </p:nvPicPr>
        <p:blipFill>
          <a:blip r:embed="rId2"/>
          <a:stretch>
            <a:fillRect/>
          </a:stretch>
        </p:blipFill>
        <p:spPr>
          <a:xfrm>
            <a:off x="421204" y="343304"/>
            <a:ext cx="7106647" cy="1196569"/>
          </a:xfrm>
          <a:prstGeom prst="rect">
            <a:avLst/>
          </a:prstGeom>
        </p:spPr>
      </p:pic>
      <p:sp>
        <p:nvSpPr>
          <p:cNvPr id="2" name="Rectangle 1">
            <a:extLst>
              <a:ext uri="{FF2B5EF4-FFF2-40B4-BE49-F238E27FC236}">
                <a16:creationId xmlns:a16="http://schemas.microsoft.com/office/drawing/2014/main" id="{BA2CF96D-43EE-4061-8069-E59F63F3ECBA}"/>
              </a:ext>
            </a:extLst>
          </p:cNvPr>
          <p:cNvSpPr/>
          <p:nvPr/>
        </p:nvSpPr>
        <p:spPr>
          <a:xfrm>
            <a:off x="1027814" y="2193785"/>
            <a:ext cx="8995417" cy="923330"/>
          </a:xfrm>
          <a:prstGeom prst="rect">
            <a:avLst/>
          </a:prstGeom>
        </p:spPr>
        <p:txBody>
          <a:bodyPr wrap="square">
            <a:spAutoFit/>
          </a:bodyPr>
          <a:lstStyle/>
          <a:p>
            <a:r>
              <a:rPr lang="en-US" sz="5400" dirty="0">
                <a:solidFill>
                  <a:srgbClr val="00B0F0"/>
                </a:solidFill>
              </a:rPr>
              <a:t>Survey preliminary analysis</a:t>
            </a:r>
            <a:endParaRPr lang="en-GB" sz="5400" dirty="0">
              <a:solidFill>
                <a:schemeClr val="tx1">
                  <a:lumMod val="50000"/>
                  <a:lumOff val="50000"/>
                </a:schemeClr>
              </a:solidFill>
              <a:cs typeface="Calibri"/>
            </a:endParaRPr>
          </a:p>
        </p:txBody>
      </p:sp>
    </p:spTree>
    <p:extLst>
      <p:ext uri="{BB962C8B-B14F-4D97-AF65-F5344CB8AC3E}">
        <p14:creationId xmlns:p14="http://schemas.microsoft.com/office/powerpoint/2010/main" val="143056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p:txBody>
          <a:bodyPr vert="horz" lIns="91440" tIns="45720" rIns="91440" bIns="45720" rtlCol="0" anchor="t">
            <a:normAutofit/>
          </a:bodyPr>
          <a:lstStyle/>
          <a:p>
            <a:pPr marL="0" indent="0">
              <a:buNone/>
            </a:pPr>
            <a:endParaRPr lang="en-US" sz="4000"/>
          </a:p>
          <a:p>
            <a:pPr marL="0" indent="0">
              <a:buNone/>
            </a:pPr>
            <a:endParaRPr lang="en-US" sz="4000">
              <a:highlight>
                <a:srgbClr val="FFFF00"/>
              </a:highlight>
              <a:cs typeface="Calibri"/>
            </a:endParaRPr>
          </a:p>
          <a:p>
            <a:pPr marL="0" indent="0">
              <a:buNone/>
            </a:pPr>
            <a:endParaRPr lang="en-GB" sz="4000"/>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2</a:t>
            </a:fld>
            <a:endParaRPr lang="en-GB"/>
          </a:p>
        </p:txBody>
      </p:sp>
      <p:graphicFrame>
        <p:nvGraphicFramePr>
          <p:cNvPr id="7" name="Table 6">
            <a:extLst>
              <a:ext uri="{FF2B5EF4-FFF2-40B4-BE49-F238E27FC236}">
                <a16:creationId xmlns:a16="http://schemas.microsoft.com/office/drawing/2014/main" id="{3FCBD57A-6EE3-4853-9B6E-E600169A97E2}"/>
              </a:ext>
            </a:extLst>
          </p:cNvPr>
          <p:cNvGraphicFramePr>
            <a:graphicFrameLocks noGrp="1"/>
          </p:cNvGraphicFramePr>
          <p:nvPr>
            <p:extLst>
              <p:ext uri="{D42A27DB-BD31-4B8C-83A1-F6EECF244321}">
                <p14:modId xmlns:p14="http://schemas.microsoft.com/office/powerpoint/2010/main" val="1637127994"/>
              </p:ext>
            </p:extLst>
          </p:nvPr>
        </p:nvGraphicFramePr>
        <p:xfrm>
          <a:off x="1011115" y="2187258"/>
          <a:ext cx="10342685" cy="2988963"/>
        </p:xfrm>
        <a:graphic>
          <a:graphicData uri="http://schemas.openxmlformats.org/drawingml/2006/table">
            <a:tbl>
              <a:tblPr firstRow="1" firstCol="1" bandRow="1"/>
              <a:tblGrid>
                <a:gridCol w="1531977">
                  <a:extLst>
                    <a:ext uri="{9D8B030D-6E8A-4147-A177-3AD203B41FA5}">
                      <a16:colId xmlns:a16="http://schemas.microsoft.com/office/drawing/2014/main" val="1221134835"/>
                    </a:ext>
                  </a:extLst>
                </a:gridCol>
                <a:gridCol w="8810708">
                  <a:extLst>
                    <a:ext uri="{9D8B030D-6E8A-4147-A177-3AD203B41FA5}">
                      <a16:colId xmlns:a16="http://schemas.microsoft.com/office/drawing/2014/main" val="404768516"/>
                    </a:ext>
                  </a:extLst>
                </a:gridCol>
              </a:tblGrid>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a:effectLst/>
                          <a:latin typeface="Calibri" panose="020F0502020204030204" pitchFamily="34" charset="0"/>
                          <a:ea typeface="Calibri" panose="020F0502020204030204" pitchFamily="34" charset="0"/>
                          <a:cs typeface="Times New Roman" panose="02020603050405020304" pitchFamily="18" charset="0"/>
                        </a:rPr>
                        <a:t>1300-1310</a:t>
                      </a:r>
                      <a:endParaRPr lang="en-CH"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Welcoming Remarks</a:t>
                      </a:r>
                      <a:endParaRPr lang="en-US" sz="1800" b="1" kern="1200" dirty="0">
                        <a:solidFill>
                          <a:schemeClr val="tx1"/>
                        </a:solidFill>
                        <a:effectLst/>
                        <a:latin typeface="+mn-lt"/>
                        <a:ea typeface="+mn-ea"/>
                        <a:cs typeface="+mn-cs"/>
                      </a:endParaRPr>
                    </a:p>
                    <a:p>
                      <a:pPr fontAlgn="auto" hangingPunct="1">
                        <a:spcBef>
                          <a:spcPts val="0"/>
                        </a:spcBef>
                        <a:spcAft>
                          <a:spcPts val="600"/>
                        </a:spcAft>
                      </a:pPr>
                      <a:endParaRPr lang="en-CH" sz="1800" kern="1200" dirty="0">
                        <a:solidFill>
                          <a:schemeClr val="tx1"/>
                        </a:solidFill>
                        <a:effectLst/>
                        <a:latin typeface="+mn-lt"/>
                        <a:ea typeface="+mn-ea"/>
                        <a:cs typeface="+mn-cs"/>
                      </a:endParaRPr>
                    </a:p>
                  </a:txBody>
                  <a:tcPr marL="68580" marR="68580" marT="0" marB="0">
                    <a:lnL>
                      <a:noFill/>
                    </a:lnL>
                    <a:lnR>
                      <a:noFill/>
                    </a:lnR>
                    <a:lnT>
                      <a:noFill/>
                    </a:lnT>
                    <a:lnB>
                      <a:noFill/>
                    </a:lnB>
                  </a:tcPr>
                </a:tc>
                <a:extLst>
                  <a:ext uri="{0D108BD9-81ED-4DB2-BD59-A6C34878D82A}">
                    <a16:rowId xmlns:a16="http://schemas.microsoft.com/office/drawing/2014/main" val="3565243678"/>
                  </a:ext>
                </a:extLst>
              </a:tr>
              <a:tr h="126741">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1310-1350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r>
                        <a:rPr lang="en-US" sz="1800" b="1" kern="1200" dirty="0">
                          <a:solidFill>
                            <a:schemeClr val="tx1"/>
                          </a:solidFill>
                          <a:effectLst/>
                          <a:latin typeface="+mn-lt"/>
                          <a:ea typeface="+mn-ea"/>
                          <a:cs typeface="+mn-cs"/>
                        </a:rPr>
                        <a:t>Presentation on WTDC Preliminary Proposals</a:t>
                      </a:r>
                      <a:endParaRPr lang="en-CH" sz="1800" kern="1200" dirty="0">
                        <a:solidFill>
                          <a:schemeClr val="tx1"/>
                        </a:solidFill>
                        <a:effectLst/>
                        <a:latin typeface="+mn-lt"/>
                        <a:ea typeface="+mn-ea"/>
                        <a:cs typeface="+mn-cs"/>
                      </a:endParaRPr>
                    </a:p>
                    <a:p>
                      <a:pPr marL="228600" fontAlgn="auto" hangingPunct="1">
                        <a:spcBef>
                          <a:spcPts val="0"/>
                        </a:spcBef>
                        <a:spcAft>
                          <a:spcPts val="600"/>
                        </a:spcAft>
                        <a:tabLst>
                          <a:tab pos="1188085"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85037938"/>
                  </a:ext>
                </a:extLst>
              </a:tr>
              <a:tr h="565803">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1350-1400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0" indent="0" fontAlgn="auto" hangingPunct="1">
                        <a:spcBef>
                          <a:spcPts val="0"/>
                        </a:spcBef>
                        <a:spcAft>
                          <a:spcPts val="600"/>
                        </a:spcAft>
                        <a:tabLst>
                          <a:tab pos="1165225" algn="l"/>
                        </a:tabLs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Presentation of the results of the survey on WTDC reform</a:t>
                      </a:r>
                      <a:endParaRPr lang="en-CH"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74592142"/>
                  </a:ext>
                </a:extLst>
              </a:tr>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1400-1540</a:t>
                      </a:r>
                    </a:p>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Discussion among all participants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12075238"/>
                  </a:ext>
                </a:extLst>
              </a:tr>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1545-1600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Summary and Next Steps</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fontAlgn="auto" hangingPunct="1">
                        <a:spcBef>
                          <a:spcPts val="0"/>
                        </a:spcBef>
                        <a:spcAft>
                          <a:spcPts val="600"/>
                        </a:spcAft>
                        <a:tabLst>
                          <a:tab pos="1188085"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00865051"/>
                  </a:ext>
                </a:extLst>
              </a:tr>
            </a:tbl>
          </a:graphicData>
        </a:graphic>
      </p:graphicFrame>
      <p:sp>
        <p:nvSpPr>
          <p:cNvPr id="8" name="TextBox 7">
            <a:extLst>
              <a:ext uri="{FF2B5EF4-FFF2-40B4-BE49-F238E27FC236}">
                <a16:creationId xmlns:a16="http://schemas.microsoft.com/office/drawing/2014/main" id="{758217A5-F6F6-462C-81E0-E4DA2A19D78D}"/>
              </a:ext>
            </a:extLst>
          </p:cNvPr>
          <p:cNvSpPr txBox="1"/>
          <p:nvPr/>
        </p:nvSpPr>
        <p:spPr>
          <a:xfrm>
            <a:off x="995915" y="1539873"/>
            <a:ext cx="5625323" cy="369332"/>
          </a:xfrm>
          <a:prstGeom prst="rect">
            <a:avLst/>
          </a:prstGeom>
          <a:noFill/>
        </p:spPr>
        <p:txBody>
          <a:bodyPr wrap="none" rtlCol="0" anchor="t">
            <a:spAutoFit/>
          </a:bodyPr>
          <a:lstStyle/>
          <a:p>
            <a:r>
              <a:rPr lang="en-US" b="1"/>
              <a:t>Moderator: </a:t>
            </a:r>
            <a:r>
              <a:rPr lang="en-US"/>
              <a:t>Stephen </a:t>
            </a:r>
            <a:r>
              <a:rPr lang="en-US" err="1"/>
              <a:t>Bereaux</a:t>
            </a:r>
            <a:r>
              <a:rPr lang="en-US"/>
              <a:t>, Deputy to the Director, BDT</a:t>
            </a:r>
            <a:endParaRPr lang="en-US" u="sng">
              <a:cs typeface="Calibri"/>
            </a:endParaRPr>
          </a:p>
        </p:txBody>
      </p:sp>
      <p:pic>
        <p:nvPicPr>
          <p:cNvPr id="2" name="Picture 1">
            <a:extLst>
              <a:ext uri="{FF2B5EF4-FFF2-40B4-BE49-F238E27FC236}">
                <a16:creationId xmlns:a16="http://schemas.microsoft.com/office/drawing/2014/main" id="{FB3FC137-1509-4AD1-939F-046F37AD1704}"/>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1200145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539873"/>
            <a:ext cx="10515600" cy="4132920"/>
          </a:xfrm>
        </p:spPr>
        <p:txBody>
          <a:bodyPr vert="horz" lIns="91440" tIns="45720" rIns="91440" bIns="45720" rtlCol="0" anchor="t">
            <a:normAutofit fontScale="77500" lnSpcReduction="20000"/>
          </a:bodyPr>
          <a:lstStyle/>
          <a:p>
            <a:pPr marL="0" indent="0" algn="just">
              <a:buNone/>
            </a:pPr>
            <a:r>
              <a:rPr lang="en-US" sz="4000" dirty="0">
                <a:solidFill>
                  <a:srgbClr val="00B0F0"/>
                </a:solidFill>
              </a:rPr>
              <a:t>Topic 1: Preparatory Process</a:t>
            </a:r>
          </a:p>
          <a:p>
            <a:pPr marL="0" indent="0" algn="just">
              <a:buNone/>
            </a:pPr>
            <a:r>
              <a:rPr lang="en-GB" sz="3200" dirty="0"/>
              <a:t>Survey findings (Preliminary analysis)</a:t>
            </a:r>
            <a:endParaRPr lang="en-GB" sz="3200" dirty="0">
              <a:cs typeface="Calibri"/>
            </a:endParaRPr>
          </a:p>
          <a:p>
            <a:pPr algn="just"/>
            <a:r>
              <a:rPr lang="en-GB" sz="3200" dirty="0">
                <a:solidFill>
                  <a:schemeClr val="tx1">
                    <a:lumMod val="50000"/>
                    <a:lumOff val="50000"/>
                  </a:schemeClr>
                </a:solidFill>
                <a:cs typeface="Calibri"/>
              </a:rPr>
              <a:t>Preparatory process needs to be strengthened and more focused on substantial discussions </a:t>
            </a:r>
          </a:p>
          <a:p>
            <a:pPr algn="just"/>
            <a:r>
              <a:rPr lang="en-GB" sz="3200" dirty="0">
                <a:solidFill>
                  <a:schemeClr val="tx1">
                    <a:lumMod val="50000"/>
                    <a:lumOff val="50000"/>
                  </a:schemeClr>
                </a:solidFill>
              </a:rPr>
              <a:t>Better integration between the ITU-led preparatory process and the process led by RTOs:</a:t>
            </a:r>
          </a:p>
          <a:p>
            <a:pPr lvl="1" algn="just"/>
            <a:r>
              <a:rPr lang="en-GB" sz="2800" dirty="0">
                <a:solidFill>
                  <a:schemeClr val="tx1">
                    <a:lumMod val="50000"/>
                    <a:lumOff val="50000"/>
                  </a:schemeClr>
                </a:solidFill>
              </a:rPr>
              <a:t>Back-to-back meetings and/or online consultations;</a:t>
            </a:r>
          </a:p>
          <a:p>
            <a:pPr lvl="1" algn="just"/>
            <a:r>
              <a:rPr lang="en-GB" sz="2800" dirty="0">
                <a:solidFill>
                  <a:schemeClr val="tx1">
                    <a:lumMod val="50000"/>
                    <a:lumOff val="50000"/>
                  </a:schemeClr>
                </a:solidFill>
              </a:rPr>
              <a:t>Cross participation if audience is different and more info sharing between the two processes; </a:t>
            </a:r>
          </a:p>
          <a:p>
            <a:pPr lvl="1" algn="just"/>
            <a:r>
              <a:rPr lang="en-GB" sz="2800" dirty="0">
                <a:solidFill>
                  <a:schemeClr val="tx1">
                    <a:lumMod val="50000"/>
                    <a:lumOff val="50000"/>
                  </a:schemeClr>
                </a:solidFill>
              </a:rPr>
              <a:t>More participation from Sector Members.</a:t>
            </a:r>
          </a:p>
          <a:p>
            <a:pPr algn="just"/>
            <a:r>
              <a:rPr lang="en-GB" sz="3200" dirty="0">
                <a:solidFill>
                  <a:schemeClr val="tx1">
                    <a:lumMod val="50000"/>
                    <a:lumOff val="50000"/>
                  </a:schemeClr>
                </a:solidFill>
              </a:rPr>
              <a:t>Inter-regional coordination necessary to foster consensus ahead of the conference.</a:t>
            </a:r>
            <a:endParaRPr lang="en-GB" sz="2800"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20</a:t>
            </a:fld>
            <a:endParaRPr lang="en-GB"/>
          </a:p>
        </p:txBody>
      </p:sp>
      <p:pic>
        <p:nvPicPr>
          <p:cNvPr id="7" name="Picture 6">
            <a:extLst>
              <a:ext uri="{FF2B5EF4-FFF2-40B4-BE49-F238E27FC236}">
                <a16:creationId xmlns:a16="http://schemas.microsoft.com/office/drawing/2014/main" id="{12D8CE53-BDC1-428C-A74C-885C56FA19C1}"/>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3341254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734047" y="1626577"/>
            <a:ext cx="10515600" cy="4387361"/>
          </a:xfrm>
        </p:spPr>
        <p:txBody>
          <a:bodyPr vert="horz" lIns="91440" tIns="45720" rIns="91440" bIns="45720" rtlCol="0" anchor="t">
            <a:normAutofit fontScale="70000" lnSpcReduction="20000"/>
          </a:bodyPr>
          <a:lstStyle/>
          <a:p>
            <a:pPr marL="0" indent="0">
              <a:buNone/>
            </a:pPr>
            <a:r>
              <a:rPr lang="en-US" sz="4000" dirty="0">
                <a:solidFill>
                  <a:srgbClr val="00B0F0"/>
                </a:solidFill>
              </a:rPr>
              <a:t>Topic 2: Content and Structure</a:t>
            </a:r>
          </a:p>
          <a:p>
            <a:pPr marL="0" indent="0">
              <a:buNone/>
            </a:pPr>
            <a:r>
              <a:rPr lang="en-GB" sz="3200" dirty="0"/>
              <a:t>Survey findings (Preliminary analysis)</a:t>
            </a:r>
            <a:endParaRPr lang="en-GB" sz="3200" dirty="0">
              <a:cs typeface="Calibri"/>
            </a:endParaRPr>
          </a:p>
          <a:p>
            <a:pPr algn="just"/>
            <a:r>
              <a:rPr lang="en-GB" sz="3200" dirty="0">
                <a:solidFill>
                  <a:schemeClr val="tx1">
                    <a:lumMod val="50000"/>
                    <a:lumOff val="50000"/>
                  </a:schemeClr>
                </a:solidFill>
                <a:cs typeface="Calibri"/>
              </a:rPr>
              <a:t>WTDC should be more focused on discussions around development issues have in-depth discussions on how to address them, including financial mechanisms. To this end, donors and funding institutions should be part of the conference, and interactions between the potential recipients of assistance and potential providers should take place.</a:t>
            </a:r>
          </a:p>
          <a:p>
            <a:r>
              <a:rPr lang="en-GB" sz="3200" dirty="0">
                <a:solidFill>
                  <a:schemeClr val="tx1">
                    <a:lumMod val="50000"/>
                    <a:lumOff val="50000"/>
                  </a:schemeClr>
                </a:solidFill>
                <a:cs typeface="Calibri"/>
              </a:rPr>
              <a:t>The discussions related to the Strategic Plan might be better positioned to take place at the Plenipotentiary Conference, using TDAG as platform for dialogue and consensus building mechanism.</a:t>
            </a:r>
          </a:p>
          <a:p>
            <a:r>
              <a:rPr lang="en-GB" sz="3200" dirty="0">
                <a:solidFill>
                  <a:schemeClr val="tx1">
                    <a:lumMod val="50000"/>
                    <a:lumOff val="50000"/>
                  </a:schemeClr>
                </a:solidFill>
                <a:cs typeface="Calibri"/>
              </a:rPr>
              <a:t>Improve linkage between the work of Study Groups and ITU-D strategic objectives and reflect this work in more concrete outcomes and deliverables.  The number of study Questions could be reviewed.</a:t>
            </a:r>
          </a:p>
          <a:p>
            <a:r>
              <a:rPr lang="en-GB" sz="3200" dirty="0">
                <a:solidFill>
                  <a:schemeClr val="tx1">
                    <a:lumMod val="50000"/>
                    <a:lumOff val="50000"/>
                  </a:schemeClr>
                </a:solidFill>
              </a:rPr>
              <a:t>Regional initiatives to be maintained as they reflect the needs of the region. However, more prioritization and strategizing might be necessary to  identify real regional priorities rather than agreeing on a “wish list”. </a:t>
            </a: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21</a:t>
            </a:fld>
            <a:endParaRPr lang="en-GB"/>
          </a:p>
        </p:txBody>
      </p:sp>
      <p:pic>
        <p:nvPicPr>
          <p:cNvPr id="7" name="Picture 6">
            <a:extLst>
              <a:ext uri="{FF2B5EF4-FFF2-40B4-BE49-F238E27FC236}">
                <a16:creationId xmlns:a16="http://schemas.microsoft.com/office/drawing/2014/main" id="{32874B6E-A49F-48EE-952F-E0D84FACA27D}"/>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1788727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620437"/>
            <a:ext cx="10515600" cy="4132920"/>
          </a:xfrm>
        </p:spPr>
        <p:txBody>
          <a:bodyPr vert="horz" lIns="91440" tIns="45720" rIns="91440" bIns="45720" rtlCol="0" anchor="t">
            <a:normAutofit fontScale="85000" lnSpcReduction="20000"/>
          </a:bodyPr>
          <a:lstStyle/>
          <a:p>
            <a:pPr marL="0" indent="0">
              <a:buNone/>
            </a:pPr>
            <a:r>
              <a:rPr lang="en-US" sz="4000" dirty="0">
                <a:solidFill>
                  <a:srgbClr val="00B0F0"/>
                </a:solidFill>
              </a:rPr>
              <a:t>Topic 3: Stakeholder Engagement</a:t>
            </a:r>
          </a:p>
          <a:p>
            <a:pPr marL="0" indent="0">
              <a:buNone/>
            </a:pPr>
            <a:r>
              <a:rPr lang="en-GB" sz="3200" dirty="0"/>
              <a:t>Survey findings (Preliminary analysis)</a:t>
            </a:r>
            <a:endParaRPr lang="en-GB" sz="3200" dirty="0">
              <a:cs typeface="Calibri"/>
            </a:endParaRPr>
          </a:p>
          <a:p>
            <a:pPr algn="just"/>
            <a:r>
              <a:rPr lang="en-GB" sz="3200" dirty="0">
                <a:solidFill>
                  <a:schemeClr val="tx1">
                    <a:lumMod val="50000"/>
                    <a:lumOff val="50000"/>
                  </a:schemeClr>
                </a:solidFill>
                <a:cs typeface="Calibri"/>
              </a:rPr>
              <a:t>Almost unanimous call to ensure presence and active engagement of industry, donor community, civil society, possibly also through remote tools;</a:t>
            </a:r>
          </a:p>
          <a:p>
            <a:pPr algn="just"/>
            <a:r>
              <a:rPr lang="en-GB" sz="3200" dirty="0">
                <a:solidFill>
                  <a:schemeClr val="tx1">
                    <a:lumMod val="50000"/>
                    <a:lumOff val="50000"/>
                  </a:schemeClr>
                </a:solidFill>
                <a:cs typeface="Calibri"/>
              </a:rPr>
              <a:t>Stimulate participation by focusing on relevant themes and concrete development issues. Engage stakeholders to obtain additional funding for all approved activities;</a:t>
            </a:r>
          </a:p>
          <a:p>
            <a:pPr algn="just"/>
            <a:r>
              <a:rPr lang="en-GB" sz="3200" dirty="0">
                <a:solidFill>
                  <a:schemeClr val="tx1">
                    <a:lumMod val="50000"/>
                    <a:lumOff val="50000"/>
                  </a:schemeClr>
                </a:solidFill>
                <a:cs typeface="Calibri"/>
              </a:rPr>
              <a:t>Engagement of stakeholders should be at the highest-level and should start early at the preparatory process, also through on-line session and web dialogues, as well as by BDT-led advocacy. </a:t>
            </a:r>
            <a:endParaRPr lang="en-GB" sz="3200"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22</a:t>
            </a:fld>
            <a:endParaRPr lang="en-GB"/>
          </a:p>
        </p:txBody>
      </p:sp>
      <p:pic>
        <p:nvPicPr>
          <p:cNvPr id="7" name="Picture 6">
            <a:extLst>
              <a:ext uri="{FF2B5EF4-FFF2-40B4-BE49-F238E27FC236}">
                <a16:creationId xmlns:a16="http://schemas.microsoft.com/office/drawing/2014/main" id="{C8448298-DEF3-40BB-AEFA-2E1D4E5AF496}"/>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102145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718852" y="1750888"/>
            <a:ext cx="10515600" cy="4132920"/>
          </a:xfrm>
        </p:spPr>
        <p:txBody>
          <a:bodyPr vert="horz" lIns="91440" tIns="45720" rIns="91440" bIns="45720" rtlCol="0" anchor="t">
            <a:normAutofit fontScale="77500" lnSpcReduction="20000"/>
          </a:bodyPr>
          <a:lstStyle/>
          <a:p>
            <a:pPr marL="0" indent="0">
              <a:buNone/>
            </a:pPr>
            <a:r>
              <a:rPr lang="en-US" sz="4000" dirty="0">
                <a:solidFill>
                  <a:srgbClr val="00B0F0"/>
                </a:solidFill>
              </a:rPr>
              <a:t>Topic 4: Side events</a:t>
            </a:r>
          </a:p>
          <a:p>
            <a:pPr marL="0" indent="0">
              <a:buNone/>
            </a:pPr>
            <a:r>
              <a:rPr lang="en-GB" sz="3200" dirty="0"/>
              <a:t>Survey findings (Preliminary analysis)</a:t>
            </a:r>
            <a:endParaRPr lang="en-GB" sz="3200" dirty="0">
              <a:cs typeface="Calibri"/>
            </a:endParaRPr>
          </a:p>
          <a:p>
            <a:pPr algn="just"/>
            <a:r>
              <a:rPr lang="en-GB" sz="3200" dirty="0">
                <a:solidFill>
                  <a:schemeClr val="tx1">
                    <a:lumMod val="50000"/>
                    <a:lumOff val="50000"/>
                  </a:schemeClr>
                </a:solidFill>
                <a:cs typeface="Calibri"/>
              </a:rPr>
              <a:t>Side events should be an integral part of the conference and revolve around the development challenges identified as key issues to the discussions;</a:t>
            </a:r>
          </a:p>
          <a:p>
            <a:pPr algn="just"/>
            <a:r>
              <a:rPr lang="en-GB" sz="3200" dirty="0">
                <a:solidFill>
                  <a:schemeClr val="tx1">
                    <a:lumMod val="50000"/>
                    <a:lumOff val="50000"/>
                  </a:schemeClr>
                </a:solidFill>
                <a:cs typeface="Calibri"/>
              </a:rPr>
              <a:t>Possible side-event topics are connectivity, youth, ICT entrepreneurship, engagement with the UN system, donor involvement, SDGs, digital and gender divide;</a:t>
            </a:r>
          </a:p>
          <a:p>
            <a:pPr algn="just"/>
            <a:r>
              <a:rPr lang="en-GB" sz="3200" dirty="0">
                <a:solidFill>
                  <a:schemeClr val="tx1">
                    <a:lumMod val="50000"/>
                    <a:lumOff val="50000"/>
                  </a:schemeClr>
                </a:solidFill>
                <a:cs typeface="Calibri"/>
              </a:rPr>
              <a:t>Outcomes of side-events could be taken as discussion items for the conference and turned into actions (projects, conference outcomes such as resolutions, WTDC action plan and declaration) that would drive the ITU-D agenda for the subsequent four years.</a:t>
            </a:r>
            <a:endParaRPr lang="en-GB" sz="3200"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23</a:t>
            </a:fld>
            <a:endParaRPr lang="en-GB"/>
          </a:p>
        </p:txBody>
      </p:sp>
      <p:pic>
        <p:nvPicPr>
          <p:cNvPr id="7" name="Picture 6">
            <a:extLst>
              <a:ext uri="{FF2B5EF4-FFF2-40B4-BE49-F238E27FC236}">
                <a16:creationId xmlns:a16="http://schemas.microsoft.com/office/drawing/2014/main" id="{EC70332F-5AAF-4150-8C09-7B1EB608C391}"/>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2403883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21BCB5-27D4-4076-BB8C-D0C68BAC0889}"/>
              </a:ext>
            </a:extLst>
          </p:cNvPr>
          <p:cNvSpPr/>
          <p:nvPr/>
        </p:nvSpPr>
        <p:spPr>
          <a:xfrm>
            <a:off x="981737" y="3848596"/>
            <a:ext cx="8102009" cy="52701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p:txBody>
          <a:bodyPr vert="horz" lIns="91440" tIns="45720" rIns="91440" bIns="45720" rtlCol="0" anchor="t">
            <a:normAutofit/>
          </a:bodyPr>
          <a:lstStyle/>
          <a:p>
            <a:pPr marL="0" indent="0">
              <a:buNone/>
            </a:pPr>
            <a:endParaRPr lang="en-US" sz="4000"/>
          </a:p>
          <a:p>
            <a:pPr marL="0" indent="0">
              <a:buNone/>
            </a:pPr>
            <a:endParaRPr lang="en-US" sz="4000">
              <a:highlight>
                <a:srgbClr val="FFFF00"/>
              </a:highlight>
              <a:cs typeface="Calibri"/>
            </a:endParaRPr>
          </a:p>
          <a:p>
            <a:pPr marL="0" indent="0">
              <a:buNone/>
            </a:pPr>
            <a:endParaRPr lang="en-GB" sz="4000"/>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24</a:t>
            </a:fld>
            <a:endParaRPr lang="en-GB"/>
          </a:p>
        </p:txBody>
      </p:sp>
      <p:sp>
        <p:nvSpPr>
          <p:cNvPr id="8" name="TextBox 7">
            <a:extLst>
              <a:ext uri="{FF2B5EF4-FFF2-40B4-BE49-F238E27FC236}">
                <a16:creationId xmlns:a16="http://schemas.microsoft.com/office/drawing/2014/main" id="{758217A5-F6F6-462C-81E0-E4DA2A19D78D}"/>
              </a:ext>
            </a:extLst>
          </p:cNvPr>
          <p:cNvSpPr txBox="1"/>
          <p:nvPr/>
        </p:nvSpPr>
        <p:spPr>
          <a:xfrm>
            <a:off x="995915" y="1539873"/>
            <a:ext cx="5625323" cy="369332"/>
          </a:xfrm>
          <a:prstGeom prst="rect">
            <a:avLst/>
          </a:prstGeom>
          <a:noFill/>
        </p:spPr>
        <p:txBody>
          <a:bodyPr wrap="none" rtlCol="0" anchor="t">
            <a:spAutoFit/>
          </a:bodyPr>
          <a:lstStyle/>
          <a:p>
            <a:r>
              <a:rPr lang="en-US" b="1"/>
              <a:t>Moderator: </a:t>
            </a:r>
            <a:r>
              <a:rPr lang="en-US"/>
              <a:t>Stephen Bereaux, Deputy to the Director, BDT</a:t>
            </a:r>
            <a:endParaRPr lang="en-US" u="sng">
              <a:cs typeface="Calibri"/>
            </a:endParaRPr>
          </a:p>
        </p:txBody>
      </p:sp>
      <p:pic>
        <p:nvPicPr>
          <p:cNvPr id="10" name="Picture 9">
            <a:extLst>
              <a:ext uri="{FF2B5EF4-FFF2-40B4-BE49-F238E27FC236}">
                <a16:creationId xmlns:a16="http://schemas.microsoft.com/office/drawing/2014/main" id="{11FDAA7A-2EBD-45A6-9EB7-FD0F48338EC5}"/>
              </a:ext>
            </a:extLst>
          </p:cNvPr>
          <p:cNvPicPr>
            <a:picLocks noChangeAspect="1"/>
          </p:cNvPicPr>
          <p:nvPr/>
        </p:nvPicPr>
        <p:blipFill>
          <a:blip r:embed="rId3"/>
          <a:stretch>
            <a:fillRect/>
          </a:stretch>
        </p:blipFill>
        <p:spPr>
          <a:xfrm>
            <a:off x="421204" y="343304"/>
            <a:ext cx="7106647" cy="1196569"/>
          </a:xfrm>
          <a:prstGeom prst="rect">
            <a:avLst/>
          </a:prstGeom>
        </p:spPr>
      </p:pic>
      <p:graphicFrame>
        <p:nvGraphicFramePr>
          <p:cNvPr id="11" name="Object 10">
            <a:extLst>
              <a:ext uri="{FF2B5EF4-FFF2-40B4-BE49-F238E27FC236}">
                <a16:creationId xmlns:a16="http://schemas.microsoft.com/office/drawing/2014/main" id="{D65A95A2-09A1-4472-8EAC-F24B23E463EE}"/>
              </a:ext>
            </a:extLst>
          </p:cNvPr>
          <p:cNvGraphicFramePr>
            <a:graphicFrameLocks noChangeAspect="1"/>
          </p:cNvGraphicFramePr>
          <p:nvPr>
            <p:extLst>
              <p:ext uri="{D42A27DB-BD31-4B8C-83A1-F6EECF244321}">
                <p14:modId xmlns:p14="http://schemas.microsoft.com/office/powerpoint/2010/main" val="1066314091"/>
              </p:ext>
            </p:extLst>
          </p:nvPr>
        </p:nvGraphicFramePr>
        <p:xfrm>
          <a:off x="1031198" y="2093242"/>
          <a:ext cx="10129604" cy="3107887"/>
        </p:xfrm>
        <a:graphic>
          <a:graphicData uri="http://schemas.openxmlformats.org/presentationml/2006/ole">
            <mc:AlternateContent xmlns:mc="http://schemas.openxmlformats.org/markup-compatibility/2006">
              <mc:Choice xmlns:v="urn:schemas-microsoft-com:vml" Requires="v">
                <p:oleObj spid="_x0000_s1028" name="Document" r:id="rId4" imgW="6105772" imgH="1873803" progId="Word.Document.12">
                  <p:embed/>
                </p:oleObj>
              </mc:Choice>
              <mc:Fallback>
                <p:oleObj name="Document" r:id="rId4" imgW="6105772" imgH="1873803" progId="Word.Document.12">
                  <p:embed/>
                  <p:pic>
                    <p:nvPicPr>
                      <p:cNvPr id="11" name="Object 10">
                        <a:extLst>
                          <a:ext uri="{FF2B5EF4-FFF2-40B4-BE49-F238E27FC236}">
                            <a16:creationId xmlns:a16="http://schemas.microsoft.com/office/drawing/2014/main" id="{D65A95A2-09A1-4472-8EAC-F24B23E463EE}"/>
                          </a:ext>
                        </a:extLst>
                      </p:cNvPr>
                      <p:cNvPicPr/>
                      <p:nvPr/>
                    </p:nvPicPr>
                    <p:blipFill>
                      <a:blip r:embed="rId5"/>
                      <a:stretch>
                        <a:fillRect/>
                      </a:stretch>
                    </p:blipFill>
                    <p:spPr>
                      <a:xfrm>
                        <a:off x="1031198" y="2093242"/>
                        <a:ext cx="10129604" cy="3107887"/>
                      </a:xfrm>
                      <a:prstGeom prst="rect">
                        <a:avLst/>
                      </a:prstGeom>
                    </p:spPr>
                  </p:pic>
                </p:oleObj>
              </mc:Fallback>
            </mc:AlternateContent>
          </a:graphicData>
        </a:graphic>
      </p:graphicFrame>
    </p:spTree>
    <p:extLst>
      <p:ext uri="{BB962C8B-B14F-4D97-AF65-F5344CB8AC3E}">
        <p14:creationId xmlns:p14="http://schemas.microsoft.com/office/powerpoint/2010/main" val="4047304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21BCB5-27D4-4076-BB8C-D0C68BAC0889}"/>
              </a:ext>
            </a:extLst>
          </p:cNvPr>
          <p:cNvSpPr/>
          <p:nvPr/>
        </p:nvSpPr>
        <p:spPr>
          <a:xfrm>
            <a:off x="1112456" y="4787252"/>
            <a:ext cx="8102009" cy="104800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p:txBody>
          <a:bodyPr vert="horz" lIns="91440" tIns="45720" rIns="91440" bIns="45720" rtlCol="0" anchor="t">
            <a:normAutofit/>
          </a:bodyPr>
          <a:lstStyle/>
          <a:p>
            <a:pPr marL="0" indent="0">
              <a:buNone/>
            </a:pPr>
            <a:endParaRPr lang="en-US" sz="4000"/>
          </a:p>
          <a:p>
            <a:pPr marL="0" indent="0">
              <a:buNone/>
            </a:pPr>
            <a:endParaRPr lang="en-US" sz="4000">
              <a:highlight>
                <a:srgbClr val="FFFF00"/>
              </a:highlight>
              <a:cs typeface="Calibri"/>
            </a:endParaRPr>
          </a:p>
          <a:p>
            <a:pPr marL="0" indent="0">
              <a:buNone/>
            </a:pPr>
            <a:endParaRPr lang="en-GB" sz="4000"/>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25</a:t>
            </a:fld>
            <a:endParaRPr lang="en-GB"/>
          </a:p>
        </p:txBody>
      </p:sp>
      <p:graphicFrame>
        <p:nvGraphicFramePr>
          <p:cNvPr id="7" name="Table 6">
            <a:extLst>
              <a:ext uri="{FF2B5EF4-FFF2-40B4-BE49-F238E27FC236}">
                <a16:creationId xmlns:a16="http://schemas.microsoft.com/office/drawing/2014/main" id="{3FCBD57A-6EE3-4853-9B6E-E600169A97E2}"/>
              </a:ext>
            </a:extLst>
          </p:cNvPr>
          <p:cNvGraphicFramePr>
            <a:graphicFrameLocks noGrp="1"/>
          </p:cNvGraphicFramePr>
          <p:nvPr>
            <p:extLst>
              <p:ext uri="{D42A27DB-BD31-4B8C-83A1-F6EECF244321}">
                <p14:modId xmlns:p14="http://schemas.microsoft.com/office/powerpoint/2010/main" val="1996213119"/>
              </p:ext>
            </p:extLst>
          </p:nvPr>
        </p:nvGraphicFramePr>
        <p:xfrm>
          <a:off x="1027813" y="2187258"/>
          <a:ext cx="7757599" cy="4169615"/>
        </p:xfrm>
        <a:graphic>
          <a:graphicData uri="http://schemas.openxmlformats.org/drawingml/2006/table">
            <a:tbl>
              <a:tblPr firstRow="1" firstCol="1" bandRow="1"/>
              <a:tblGrid>
                <a:gridCol w="1138382">
                  <a:extLst>
                    <a:ext uri="{9D8B030D-6E8A-4147-A177-3AD203B41FA5}">
                      <a16:colId xmlns:a16="http://schemas.microsoft.com/office/drawing/2014/main" val="1221134835"/>
                    </a:ext>
                  </a:extLst>
                </a:gridCol>
                <a:gridCol w="6619217">
                  <a:extLst>
                    <a:ext uri="{9D8B030D-6E8A-4147-A177-3AD203B41FA5}">
                      <a16:colId xmlns:a16="http://schemas.microsoft.com/office/drawing/2014/main" val="404768516"/>
                    </a:ext>
                  </a:extLst>
                </a:gridCol>
              </a:tblGrid>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1300-1310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Welcoming Remarks</a:t>
                      </a:r>
                      <a:endParaRPr lang="en-CH" sz="1800" kern="1200" dirty="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tx1"/>
                          </a:solidFill>
                          <a:effectLst/>
                          <a:latin typeface="+mn-lt"/>
                          <a:ea typeface="+mn-ea"/>
                          <a:cs typeface="+mn-cs"/>
                        </a:rPr>
                        <a:t>Doreen Bogdan-Martin, BDT Director</a:t>
                      </a:r>
                    </a:p>
                    <a:p>
                      <a:pPr fontAlgn="auto" hangingPunct="1">
                        <a:spcBef>
                          <a:spcPts val="0"/>
                        </a:spcBef>
                        <a:spcAft>
                          <a:spcPts val="600"/>
                        </a:spcAft>
                      </a:pPr>
                      <a:endParaRPr lang="en-US" sz="1800" b="1" kern="1200" dirty="0">
                        <a:solidFill>
                          <a:schemeClr val="tx1"/>
                        </a:solidFill>
                        <a:effectLst/>
                        <a:latin typeface="+mn-lt"/>
                        <a:ea typeface="+mn-ea"/>
                        <a:cs typeface="+mn-cs"/>
                      </a:endParaRPr>
                    </a:p>
                  </a:txBody>
                  <a:tcPr marL="68580" marR="68580" marT="0" marB="0">
                    <a:lnL>
                      <a:noFill/>
                    </a:lnL>
                    <a:lnR>
                      <a:noFill/>
                    </a:lnR>
                    <a:lnT>
                      <a:noFill/>
                    </a:lnT>
                    <a:lnB>
                      <a:noFill/>
                    </a:lnB>
                  </a:tcPr>
                </a:tc>
                <a:extLst>
                  <a:ext uri="{0D108BD9-81ED-4DB2-BD59-A6C34878D82A}">
                    <a16:rowId xmlns:a16="http://schemas.microsoft.com/office/drawing/2014/main" val="3565243678"/>
                  </a:ext>
                </a:extLst>
              </a:tr>
              <a:tr h="126741">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1310-1350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r>
                        <a:rPr lang="en-US" sz="1800" b="1" kern="1200" dirty="0">
                          <a:solidFill>
                            <a:schemeClr val="tx1"/>
                          </a:solidFill>
                          <a:effectLst/>
                          <a:latin typeface="+mn-lt"/>
                          <a:ea typeface="+mn-ea"/>
                          <a:cs typeface="+mn-cs"/>
                        </a:rPr>
                        <a:t>Presentation on WTDC Preliminary Proposals</a:t>
                      </a:r>
                      <a:endParaRPr lang="en-CH" sz="1800" kern="1200" dirty="0">
                        <a:solidFill>
                          <a:schemeClr val="tx1"/>
                        </a:solidFill>
                        <a:effectLst/>
                        <a:latin typeface="+mn-lt"/>
                        <a:ea typeface="+mn-ea"/>
                        <a:cs typeface="+mn-cs"/>
                      </a:endParaRPr>
                    </a:p>
                    <a:p>
                      <a:pPr marL="228600" fontAlgn="auto" hangingPunct="1">
                        <a:spcBef>
                          <a:spcPts val="0"/>
                        </a:spcBef>
                        <a:spcAft>
                          <a:spcPts val="600"/>
                        </a:spcAft>
                        <a:tabLst>
                          <a:tab pos="1188085"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85037938"/>
                  </a:ext>
                </a:extLst>
              </a:tr>
              <a:tr h="572975">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1350-1400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0" indent="0" fontAlgn="auto" hangingPunct="1">
                        <a:spcBef>
                          <a:spcPts val="0"/>
                        </a:spcBef>
                        <a:spcAft>
                          <a:spcPts val="600"/>
                        </a:spcAft>
                        <a:tabLst>
                          <a:tab pos="1165225" algn="l"/>
                        </a:tabLs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Presentation of the results of the survey on WTDC reform</a:t>
                      </a:r>
                      <a:endParaRPr lang="en-CH"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088079521"/>
                  </a:ext>
                </a:extLst>
              </a:tr>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1400-1545</a:t>
                      </a:r>
                    </a:p>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Discussion among all participants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12075238"/>
                  </a:ext>
                </a:extLst>
              </a:tr>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1545-1600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Summary and Next Steps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tx1"/>
                          </a:solidFill>
                          <a:effectLst/>
                          <a:latin typeface="+mn-lt"/>
                          <a:ea typeface="+mn-ea"/>
                          <a:cs typeface="+mn-cs"/>
                        </a:rPr>
                        <a:t>Doreen Bogdan-Martin, BDT Director</a:t>
                      </a:r>
                    </a:p>
                    <a:p>
                      <a:pPr marL="285750" lvl="0" indent="-285750" fontAlgn="auto" hangingPunct="1">
                        <a:buFont typeface="Arial" panose="020B0604020202020204" pitchFamily="34" charset="0"/>
                        <a:buChar char="•"/>
                      </a:pPr>
                      <a:r>
                        <a:rPr lang="en-US" sz="1800" kern="1200" dirty="0">
                          <a:solidFill>
                            <a:schemeClr val="tx1"/>
                          </a:solidFill>
                          <a:effectLst/>
                          <a:latin typeface="+mn-lt"/>
                          <a:ea typeface="+mn-ea"/>
                          <a:cs typeface="+mn-cs"/>
                        </a:rPr>
                        <a:t>Roxanne McElvane Webber, TDAG Chairperson</a:t>
                      </a:r>
                      <a:endParaRPr lang="en-CH" sz="1800" kern="1200" dirty="0">
                        <a:solidFill>
                          <a:schemeClr val="tx1"/>
                        </a:solidFill>
                        <a:effectLst/>
                        <a:latin typeface="+mn-lt"/>
                        <a:ea typeface="+mn-ea"/>
                        <a:cs typeface="+mn-cs"/>
                      </a:endParaRPr>
                    </a:p>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fontAlgn="auto" hangingPunct="1">
                        <a:spcBef>
                          <a:spcPts val="0"/>
                        </a:spcBef>
                        <a:spcAft>
                          <a:spcPts val="600"/>
                        </a:spcAft>
                        <a:tabLst>
                          <a:tab pos="1188085"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00865051"/>
                  </a:ext>
                </a:extLst>
              </a:tr>
            </a:tbl>
          </a:graphicData>
        </a:graphic>
      </p:graphicFrame>
      <p:sp>
        <p:nvSpPr>
          <p:cNvPr id="8" name="TextBox 7">
            <a:extLst>
              <a:ext uri="{FF2B5EF4-FFF2-40B4-BE49-F238E27FC236}">
                <a16:creationId xmlns:a16="http://schemas.microsoft.com/office/drawing/2014/main" id="{758217A5-F6F6-462C-81E0-E4DA2A19D78D}"/>
              </a:ext>
            </a:extLst>
          </p:cNvPr>
          <p:cNvSpPr txBox="1"/>
          <p:nvPr/>
        </p:nvSpPr>
        <p:spPr>
          <a:xfrm>
            <a:off x="995915" y="1539873"/>
            <a:ext cx="5625323" cy="369332"/>
          </a:xfrm>
          <a:prstGeom prst="rect">
            <a:avLst/>
          </a:prstGeom>
          <a:noFill/>
        </p:spPr>
        <p:txBody>
          <a:bodyPr wrap="none" rtlCol="0" anchor="t">
            <a:spAutoFit/>
          </a:bodyPr>
          <a:lstStyle/>
          <a:p>
            <a:r>
              <a:rPr lang="en-US" b="1"/>
              <a:t>Moderator: </a:t>
            </a:r>
            <a:r>
              <a:rPr lang="en-US"/>
              <a:t>Stephen </a:t>
            </a:r>
            <a:r>
              <a:rPr lang="en-US" err="1"/>
              <a:t>Bereaux</a:t>
            </a:r>
            <a:r>
              <a:rPr lang="en-US"/>
              <a:t>, Deputy to the Director, BDT</a:t>
            </a:r>
            <a:endParaRPr lang="en-US" u="sng">
              <a:cs typeface="Calibri"/>
            </a:endParaRPr>
          </a:p>
        </p:txBody>
      </p:sp>
      <p:pic>
        <p:nvPicPr>
          <p:cNvPr id="10" name="Picture 9">
            <a:extLst>
              <a:ext uri="{FF2B5EF4-FFF2-40B4-BE49-F238E27FC236}">
                <a16:creationId xmlns:a16="http://schemas.microsoft.com/office/drawing/2014/main" id="{90B05995-06B1-43DC-83CA-17E03B83E8C9}"/>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2318861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23CA5438-C1FB-4279-B5E4-19E635050F21}"/>
              </a:ext>
            </a:extLst>
          </p:cNvPr>
          <p:cNvSpPr>
            <a:spLocks noChangeArrowheads="1"/>
          </p:cNvSpPr>
          <p:nvPr/>
        </p:nvSpPr>
        <p:spPr bwMode="auto">
          <a:xfrm>
            <a:off x="744194" y="2330008"/>
            <a:ext cx="5267414" cy="1849413"/>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eaLnBrk="1" fontAlgn="base" hangingPunct="1">
              <a:lnSpc>
                <a:spcPct val="90000"/>
              </a:lnSpc>
              <a:spcAft>
                <a:spcPts val="600"/>
              </a:spcAft>
              <a:buClrTx/>
              <a:buSzTx/>
              <a:tabLst/>
            </a:pPr>
            <a:r>
              <a:rPr kumimoji="0" lang="en-US" altLang="en-US" sz="2000" b="1" i="0" u="none" strike="noStrike" cap="none" normalizeH="0" baseline="0" dirty="0">
                <a:ln>
                  <a:noFill/>
                </a:ln>
                <a:solidFill>
                  <a:srgbClr val="00B0F0"/>
                </a:solidFill>
                <a:effectLst/>
                <a:latin typeface="+mn-lt"/>
                <a:ea typeface="+mj-ea"/>
                <a:cs typeface="+mj-cs"/>
              </a:rPr>
              <a:t>Third round of Web Dialogues, 12-21 May 2020</a:t>
            </a:r>
            <a:br>
              <a:rPr kumimoji="0" lang="en-US" altLang="en-US" sz="2000" b="1" i="0" u="none" strike="noStrike" cap="none" normalizeH="0" baseline="0" dirty="0">
                <a:ln>
                  <a:noFill/>
                </a:ln>
                <a:solidFill>
                  <a:srgbClr val="00B0F0"/>
                </a:solidFill>
                <a:effectLst/>
                <a:latin typeface="+mn-lt"/>
                <a:ea typeface="+mj-ea"/>
                <a:cs typeface="+mj-cs"/>
              </a:rPr>
            </a:br>
            <a:endParaRPr kumimoji="0" lang="en-US" altLang="en-US" sz="2000" b="0" i="0" u="none" strike="noStrike" cap="none" normalizeH="0" baseline="0" dirty="0">
              <a:ln>
                <a:noFill/>
              </a:ln>
              <a:solidFill>
                <a:srgbClr val="00B0F0"/>
              </a:solidFill>
              <a:effectLst/>
              <a:latin typeface="+mn-lt"/>
              <a:ea typeface="+mj-ea"/>
              <a:cs typeface="+mj-cs"/>
            </a:endParaRPr>
          </a:p>
          <a:p>
            <a:pPr marL="0" marR="0" lvl="0" indent="0" eaLnBrk="1" fontAlgn="base" hangingPunct="1">
              <a:lnSpc>
                <a:spcPct val="90000"/>
              </a:lnSpc>
              <a:spcAft>
                <a:spcPts val="600"/>
              </a:spcAft>
              <a:buClrTx/>
              <a:buSzTx/>
              <a:tabLst/>
            </a:pPr>
            <a:r>
              <a:rPr kumimoji="0" lang="en-US" altLang="en-US" sz="2000" b="0" i="0" u="none" strike="noStrike" cap="none" normalizeH="0" baseline="0" dirty="0">
                <a:ln>
                  <a:noFill/>
                </a:ln>
                <a:effectLst/>
                <a:latin typeface="+mn-lt"/>
                <a:ea typeface="+mj-ea"/>
                <a:cs typeface="+mj-cs"/>
              </a:rPr>
              <a:t>As part of the preparations for TDAG and in order for membership to have enough time to be briefed and discuss all the important topics, a third round of Web Dialogues is being organized for the month of May, as follows:​</a:t>
            </a:r>
          </a:p>
        </p:txBody>
      </p:sp>
      <p:pic>
        <p:nvPicPr>
          <p:cNvPr id="10" name="Picture 9">
            <a:extLst>
              <a:ext uri="{FF2B5EF4-FFF2-40B4-BE49-F238E27FC236}">
                <a16:creationId xmlns:a16="http://schemas.microsoft.com/office/drawing/2014/main" id="{90B05995-06B1-43DC-83CA-17E03B83E8C9}"/>
              </a:ext>
            </a:extLst>
          </p:cNvPr>
          <p:cNvPicPr>
            <a:picLocks noChangeAspect="1"/>
          </p:cNvPicPr>
          <p:nvPr/>
        </p:nvPicPr>
        <p:blipFill>
          <a:blip r:embed="rId2"/>
          <a:stretch>
            <a:fillRect/>
          </a:stretch>
        </p:blipFill>
        <p:spPr>
          <a:xfrm>
            <a:off x="828586" y="709500"/>
            <a:ext cx="5267414" cy="882291"/>
          </a:xfrm>
          <a:prstGeom prst="rect">
            <a:avLst/>
          </a:prstGeom>
        </p:spPr>
      </p:pic>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4636008" y="4511427"/>
            <a:ext cx="6851904" cy="1719072"/>
          </a:xfrm>
        </p:spPr>
        <p:txBody>
          <a:bodyPr vert="horz" lIns="91440" tIns="45720" rIns="91440" bIns="45720" rtlCol="0" anchor="ctr">
            <a:normAutofit/>
          </a:bodyPr>
          <a:lstStyle/>
          <a:p>
            <a:pPr marL="0"/>
            <a:endParaRPr lang="en-US" sz="2000"/>
          </a:p>
          <a:p>
            <a:pPr marL="0"/>
            <a:endParaRPr lang="en-US" sz="2000">
              <a:highlight>
                <a:srgbClr val="FFFF00"/>
              </a:highlight>
            </a:endParaRPr>
          </a:p>
          <a:p>
            <a:pPr marL="0"/>
            <a:endParaRPr lang="en-US" sz="2000"/>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pPr>
            <a:fld id="{A16B697D-C386-486C-85AC-1F509E5F2A9C}" type="datetime4">
              <a:rPr lang="en-US" smtClean="0">
                <a:solidFill>
                  <a:schemeClr val="tx1">
                    <a:tint val="75000"/>
                  </a:schemeClr>
                </a:solidFill>
              </a:rPr>
              <a:pPr>
                <a:spcAft>
                  <a:spcPts val="600"/>
                </a:spcAft>
              </a:pPr>
              <a:t>April 30, 2020</a:t>
            </a:fld>
            <a:endParaRPr lang="en-US">
              <a:solidFill>
                <a:schemeClr val="tx1">
                  <a:tint val="75000"/>
                </a:schemeClr>
              </a:solidFill>
            </a:endParaRPr>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r>
              <a:rPr lang="en-US">
                <a:solidFill>
                  <a:schemeClr val="tx1">
                    <a:tint val="75000"/>
                  </a:schemeClr>
                </a:solidFill>
              </a:rPr>
              <a:t>Slide </a:t>
            </a:r>
            <a:fld id="{1FE2157E-9FFA-4878-A089-0865EDBF3687}" type="slidenum">
              <a:rPr lang="en-US" smtClean="0">
                <a:solidFill>
                  <a:schemeClr val="tx1">
                    <a:tint val="75000"/>
                  </a:schemeClr>
                </a:solidFill>
              </a:rPr>
              <a:pPr>
                <a:spcAft>
                  <a:spcPts val="600"/>
                </a:spcAft>
              </a:pPr>
              <a:t>26</a:t>
            </a:fld>
            <a:endParaRPr lang="en-US">
              <a:solidFill>
                <a:schemeClr val="tx1">
                  <a:tint val="75000"/>
                </a:schemeClr>
              </a:solidFill>
            </a:endParaRPr>
          </a:p>
        </p:txBody>
      </p:sp>
      <p:graphicFrame>
        <p:nvGraphicFramePr>
          <p:cNvPr id="11" name="Table 10">
            <a:extLst>
              <a:ext uri="{FF2B5EF4-FFF2-40B4-BE49-F238E27FC236}">
                <a16:creationId xmlns:a16="http://schemas.microsoft.com/office/drawing/2014/main" id="{EAE24B4B-DC43-4CF5-B6CB-2A04BBFD602D}"/>
              </a:ext>
            </a:extLst>
          </p:cNvPr>
          <p:cNvGraphicFramePr>
            <a:graphicFrameLocks noGrp="1"/>
          </p:cNvGraphicFramePr>
          <p:nvPr>
            <p:extLst>
              <p:ext uri="{D42A27DB-BD31-4B8C-83A1-F6EECF244321}">
                <p14:modId xmlns:p14="http://schemas.microsoft.com/office/powerpoint/2010/main" val="2893154131"/>
              </p:ext>
            </p:extLst>
          </p:nvPr>
        </p:nvGraphicFramePr>
        <p:xfrm>
          <a:off x="6458219" y="1405844"/>
          <a:ext cx="5313158" cy="4523875"/>
        </p:xfrm>
        <a:graphic>
          <a:graphicData uri="http://schemas.openxmlformats.org/drawingml/2006/table">
            <a:tbl>
              <a:tblPr>
                <a:tableStyleId>{3B4B98B0-60AC-42C2-AFA5-B58CD77FA1E5}</a:tableStyleId>
              </a:tblPr>
              <a:tblGrid>
                <a:gridCol w="1825170">
                  <a:extLst>
                    <a:ext uri="{9D8B030D-6E8A-4147-A177-3AD203B41FA5}">
                      <a16:colId xmlns:a16="http://schemas.microsoft.com/office/drawing/2014/main" val="782667378"/>
                    </a:ext>
                  </a:extLst>
                </a:gridCol>
                <a:gridCol w="3487988">
                  <a:extLst>
                    <a:ext uri="{9D8B030D-6E8A-4147-A177-3AD203B41FA5}">
                      <a16:colId xmlns:a16="http://schemas.microsoft.com/office/drawing/2014/main" val="3182113640"/>
                    </a:ext>
                  </a:extLst>
                </a:gridCol>
              </a:tblGrid>
              <a:tr h="1551927">
                <a:tc>
                  <a:txBody>
                    <a:bodyPr/>
                    <a:lstStyle/>
                    <a:p>
                      <a:pPr fontAlgn="t"/>
                      <a:r>
                        <a:rPr lang="en-GB" sz="1600" dirty="0">
                          <a:effectLst/>
                        </a:rPr>
                        <a:t>​Tuesday, 12 May​</a:t>
                      </a:r>
                      <a:br>
                        <a:rPr lang="en-GB" sz="1600" dirty="0">
                          <a:effectLst/>
                        </a:rPr>
                      </a:br>
                      <a:r>
                        <a:rPr lang="en-GB" sz="1600" b="0" dirty="0">
                          <a:effectLst/>
                        </a:rPr>
                        <a:t>1300h-1600h, CET</a:t>
                      </a:r>
                      <a:br>
                        <a:rPr lang="en-GB" sz="1600" dirty="0">
                          <a:effectLst/>
                        </a:rPr>
                      </a:br>
                      <a:endParaRPr lang="en-GB" sz="1600" dirty="0">
                        <a:effectLst/>
                        <a:latin typeface="inherit"/>
                      </a:endParaRPr>
                    </a:p>
                  </a:txBody>
                  <a:tcPr marL="29376" marR="29376" marT="41127" marB="35251"/>
                </a:tc>
                <a:tc>
                  <a:txBody>
                    <a:bodyPr/>
                    <a:lstStyle/>
                    <a:p>
                      <a:pPr fontAlgn="t"/>
                      <a:r>
                        <a:rPr lang="en-GB" sz="2000" dirty="0">
                          <a:solidFill>
                            <a:srgbClr val="444444"/>
                          </a:solidFill>
                          <a:effectLst/>
                        </a:rPr>
                        <a:t>Web Dialogue on Results Based Management - Creating a "Fit4Purpose" BDT: The Case for Change</a:t>
                      </a:r>
                      <a:r>
                        <a:rPr lang="en-GB" sz="1600" dirty="0">
                          <a:solidFill>
                            <a:srgbClr val="444444"/>
                          </a:solidFill>
                          <a:effectLst/>
                        </a:rPr>
                        <a:t>​</a:t>
                      </a:r>
                      <a:br>
                        <a:rPr lang="en-GB" sz="1600" dirty="0">
                          <a:effectLst/>
                        </a:rPr>
                      </a:br>
                      <a:endParaRPr lang="en-GB" sz="1600" dirty="0">
                        <a:effectLst/>
                        <a:latin typeface="inherit"/>
                      </a:endParaRPr>
                    </a:p>
                  </a:txBody>
                  <a:tcPr marL="29376" marR="29376" marT="41127" marB="35251"/>
                </a:tc>
                <a:extLst>
                  <a:ext uri="{0D108BD9-81ED-4DB2-BD59-A6C34878D82A}">
                    <a16:rowId xmlns:a16="http://schemas.microsoft.com/office/drawing/2014/main" val="4159681443"/>
                  </a:ext>
                </a:extLst>
              </a:tr>
              <a:tr h="1371570">
                <a:tc>
                  <a:txBody>
                    <a:bodyPr/>
                    <a:lstStyle/>
                    <a:p>
                      <a:pPr fontAlgn="t"/>
                      <a:r>
                        <a:rPr lang="en-GB" sz="1600" dirty="0">
                          <a:effectLst/>
                        </a:rPr>
                        <a:t>Thursday, 14 May</a:t>
                      </a:r>
                      <a:br>
                        <a:rPr lang="en-GB" sz="1600" dirty="0">
                          <a:effectLst/>
                        </a:rPr>
                      </a:br>
                      <a:r>
                        <a:rPr lang="en-GB" sz="1600" b="0" dirty="0">
                          <a:effectLst/>
                        </a:rPr>
                        <a:t>1300h-1600h, CET</a:t>
                      </a:r>
                      <a:br>
                        <a:rPr lang="en-GB" sz="1600" dirty="0">
                          <a:effectLst/>
                        </a:rPr>
                      </a:br>
                      <a:endParaRPr lang="en-GB" sz="1600" dirty="0">
                        <a:effectLst/>
                        <a:latin typeface="inherit"/>
                      </a:endParaRPr>
                    </a:p>
                  </a:txBody>
                  <a:tcPr marL="29376" marR="29376" marT="41127" marB="35251"/>
                </a:tc>
                <a:tc>
                  <a:txBody>
                    <a:bodyPr/>
                    <a:lstStyle/>
                    <a:p>
                      <a:pPr fontAlgn="t"/>
                      <a:r>
                        <a:rPr lang="en-GB" sz="2000" dirty="0">
                          <a:solidFill>
                            <a:srgbClr val="444444"/>
                          </a:solidFill>
                          <a:effectLst/>
                        </a:rPr>
                        <a:t>Web Dialogue on Results Based Management - Creating a "Fit4Purpose" BDT: Scaling for Impact​</a:t>
                      </a:r>
                      <a:br>
                        <a:rPr lang="en-GB" sz="2000" dirty="0">
                          <a:effectLst/>
                        </a:rPr>
                      </a:br>
                      <a:endParaRPr lang="en-GB" sz="2000" dirty="0">
                        <a:effectLst/>
                        <a:latin typeface="inherit"/>
                      </a:endParaRPr>
                    </a:p>
                  </a:txBody>
                  <a:tcPr marL="29376" marR="29376" marT="41127" marB="35251"/>
                </a:tc>
                <a:extLst>
                  <a:ext uri="{0D108BD9-81ED-4DB2-BD59-A6C34878D82A}">
                    <a16:rowId xmlns:a16="http://schemas.microsoft.com/office/drawing/2014/main" val="2050304020"/>
                  </a:ext>
                </a:extLst>
              </a:tr>
              <a:tr h="1371570">
                <a:tc>
                  <a:txBody>
                    <a:bodyPr/>
                    <a:lstStyle/>
                    <a:p>
                      <a:pPr fontAlgn="t"/>
                      <a:r>
                        <a:rPr lang="en-GB" sz="1600">
                          <a:effectLst/>
                        </a:rPr>
                        <a:t>Thursday, 21 May</a:t>
                      </a:r>
                      <a:br>
                        <a:rPr lang="en-GB" sz="1600">
                          <a:effectLst/>
                        </a:rPr>
                      </a:br>
                      <a:r>
                        <a:rPr lang="en-GB" sz="1600" b="0">
                          <a:effectLst/>
                        </a:rPr>
                        <a:t>1300h-1600h, CET</a:t>
                      </a:r>
                      <a:br>
                        <a:rPr lang="en-GB" sz="1600">
                          <a:effectLst/>
                        </a:rPr>
                      </a:br>
                      <a:endParaRPr lang="en-GB" sz="1600">
                        <a:effectLst/>
                        <a:latin typeface="inherit"/>
                      </a:endParaRPr>
                    </a:p>
                  </a:txBody>
                  <a:tcPr marL="29376" marR="29376" marT="41127" marB="35251"/>
                </a:tc>
                <a:tc>
                  <a:txBody>
                    <a:bodyPr/>
                    <a:lstStyle/>
                    <a:p>
                      <a:pPr fontAlgn="t"/>
                      <a:r>
                        <a:rPr lang="en-GB" sz="2000" dirty="0">
                          <a:solidFill>
                            <a:srgbClr val="444444"/>
                          </a:solidFill>
                          <a:effectLst/>
                        </a:rPr>
                        <a:t>Web dialogue on Partnerships for Digital Transformation: Engaging Stakeholders for Meaningful Impact​</a:t>
                      </a:r>
                      <a:endParaRPr lang="en-GB" sz="2000" dirty="0">
                        <a:effectLst/>
                        <a:latin typeface="inherit"/>
                      </a:endParaRPr>
                    </a:p>
                  </a:txBody>
                  <a:tcPr marL="29376" marR="29376" marT="41127" marB="35251"/>
                </a:tc>
                <a:extLst>
                  <a:ext uri="{0D108BD9-81ED-4DB2-BD59-A6C34878D82A}">
                    <a16:rowId xmlns:a16="http://schemas.microsoft.com/office/drawing/2014/main" val="4074995703"/>
                  </a:ext>
                </a:extLst>
              </a:tr>
            </a:tbl>
          </a:graphicData>
        </a:graphic>
      </p:graphicFrame>
    </p:spTree>
    <p:extLst>
      <p:ext uri="{BB962C8B-B14F-4D97-AF65-F5344CB8AC3E}">
        <p14:creationId xmlns:p14="http://schemas.microsoft.com/office/powerpoint/2010/main" val="1870816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2394857"/>
            <a:ext cx="10515600" cy="3782106"/>
          </a:xfrm>
        </p:spPr>
        <p:txBody>
          <a:bodyPr>
            <a:normAutofit/>
          </a:bodyPr>
          <a:lstStyle/>
          <a:p>
            <a:pPr marL="0" indent="0">
              <a:buNone/>
            </a:pPr>
            <a:endParaRPr lang="en-US" sz="4000">
              <a:solidFill>
                <a:schemeClr val="tx1">
                  <a:lumMod val="50000"/>
                  <a:lumOff val="50000"/>
                </a:schemeClr>
              </a:solidFill>
              <a:highlight>
                <a:srgbClr val="FFFF00"/>
              </a:highlight>
            </a:endParaRPr>
          </a:p>
          <a:p>
            <a:pPr marL="0" indent="0" algn="ctr">
              <a:buNone/>
            </a:pPr>
            <a:r>
              <a:rPr lang="en-US" sz="4000">
                <a:solidFill>
                  <a:schemeClr val="tx1">
                    <a:lumMod val="50000"/>
                    <a:lumOff val="50000"/>
                  </a:schemeClr>
                </a:solidFill>
              </a:rPr>
              <a:t>Thank you for having participated!</a:t>
            </a:r>
          </a:p>
          <a:p>
            <a:pPr marL="0" indent="0" algn="ctr">
              <a:buNone/>
            </a:pPr>
            <a:endParaRPr lang="en-US" sz="4000">
              <a:solidFill>
                <a:schemeClr val="tx1">
                  <a:lumMod val="50000"/>
                  <a:lumOff val="50000"/>
                </a:schemeClr>
              </a:solidFill>
            </a:endParaRPr>
          </a:p>
          <a:p>
            <a:pPr marL="0" indent="0" algn="ctr">
              <a:buNone/>
            </a:pPr>
            <a:r>
              <a:rPr lang="en-US" sz="4000">
                <a:solidFill>
                  <a:schemeClr val="tx1">
                    <a:lumMod val="50000"/>
                    <a:lumOff val="50000"/>
                  </a:schemeClr>
                </a:solidFill>
                <a:hlinkClick r:id="rId2"/>
              </a:rPr>
              <a:t>TDAG-secretariat@itu.int</a:t>
            </a:r>
            <a:r>
              <a:rPr lang="en-US" sz="4000">
                <a:solidFill>
                  <a:schemeClr val="tx1">
                    <a:lumMod val="50000"/>
                    <a:lumOff val="50000"/>
                  </a:schemeClr>
                </a:solidFill>
              </a:rPr>
              <a:t> </a:t>
            </a: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27</a:t>
            </a:fld>
            <a:endParaRPr lang="en-GB"/>
          </a:p>
        </p:txBody>
      </p:sp>
      <p:pic>
        <p:nvPicPr>
          <p:cNvPr id="7" name="Picture 6">
            <a:extLst>
              <a:ext uri="{FF2B5EF4-FFF2-40B4-BE49-F238E27FC236}">
                <a16:creationId xmlns:a16="http://schemas.microsoft.com/office/drawing/2014/main" id="{4D2CC29F-5F1A-4905-B8AB-3D59431D5C3D}"/>
              </a:ext>
            </a:extLst>
          </p:cNvPr>
          <p:cNvPicPr>
            <a:picLocks noChangeAspect="1"/>
          </p:cNvPicPr>
          <p:nvPr/>
        </p:nvPicPr>
        <p:blipFill>
          <a:blip r:embed="rId3"/>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3883363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21BCB5-27D4-4076-BB8C-D0C68BAC0889}"/>
              </a:ext>
            </a:extLst>
          </p:cNvPr>
          <p:cNvSpPr/>
          <p:nvPr/>
        </p:nvSpPr>
        <p:spPr>
          <a:xfrm>
            <a:off x="995915" y="2088592"/>
            <a:ext cx="8102009" cy="8697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p:txBody>
          <a:bodyPr vert="horz" lIns="91440" tIns="45720" rIns="91440" bIns="45720" rtlCol="0" anchor="t">
            <a:normAutofit/>
          </a:bodyPr>
          <a:lstStyle/>
          <a:p>
            <a:pPr marL="0" indent="0">
              <a:buNone/>
            </a:pPr>
            <a:endParaRPr lang="en-US" sz="4000"/>
          </a:p>
          <a:p>
            <a:pPr marL="0" indent="0">
              <a:buNone/>
            </a:pPr>
            <a:endParaRPr lang="en-US" sz="4000">
              <a:highlight>
                <a:srgbClr val="FFFF00"/>
              </a:highlight>
              <a:cs typeface="Calibri"/>
            </a:endParaRPr>
          </a:p>
          <a:p>
            <a:pPr marL="0" indent="0">
              <a:buNone/>
            </a:pPr>
            <a:endParaRPr lang="en-GB" sz="4000"/>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3</a:t>
            </a:fld>
            <a:endParaRPr lang="en-GB"/>
          </a:p>
        </p:txBody>
      </p:sp>
      <p:graphicFrame>
        <p:nvGraphicFramePr>
          <p:cNvPr id="7" name="Table 6">
            <a:extLst>
              <a:ext uri="{FF2B5EF4-FFF2-40B4-BE49-F238E27FC236}">
                <a16:creationId xmlns:a16="http://schemas.microsoft.com/office/drawing/2014/main" id="{3FCBD57A-6EE3-4853-9B6E-E600169A97E2}"/>
              </a:ext>
            </a:extLst>
          </p:cNvPr>
          <p:cNvGraphicFramePr>
            <a:graphicFrameLocks noGrp="1"/>
          </p:cNvGraphicFramePr>
          <p:nvPr>
            <p:extLst>
              <p:ext uri="{D42A27DB-BD31-4B8C-83A1-F6EECF244321}">
                <p14:modId xmlns:p14="http://schemas.microsoft.com/office/powerpoint/2010/main" val="3406224777"/>
              </p:ext>
            </p:extLst>
          </p:nvPr>
        </p:nvGraphicFramePr>
        <p:xfrm>
          <a:off x="1027814" y="2187258"/>
          <a:ext cx="7748633" cy="3270455"/>
        </p:xfrm>
        <a:graphic>
          <a:graphicData uri="http://schemas.openxmlformats.org/drawingml/2006/table">
            <a:tbl>
              <a:tblPr firstRow="1" firstCol="1" bandRow="1"/>
              <a:tblGrid>
                <a:gridCol w="1137067">
                  <a:extLst>
                    <a:ext uri="{9D8B030D-6E8A-4147-A177-3AD203B41FA5}">
                      <a16:colId xmlns:a16="http://schemas.microsoft.com/office/drawing/2014/main" val="1221134835"/>
                    </a:ext>
                  </a:extLst>
                </a:gridCol>
                <a:gridCol w="6611566">
                  <a:extLst>
                    <a:ext uri="{9D8B030D-6E8A-4147-A177-3AD203B41FA5}">
                      <a16:colId xmlns:a16="http://schemas.microsoft.com/office/drawing/2014/main" val="404768516"/>
                    </a:ext>
                  </a:extLst>
                </a:gridCol>
              </a:tblGrid>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1300-1310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Welcoming Remarks</a:t>
                      </a:r>
                      <a:endParaRPr lang="en-CH" sz="1800" kern="1200" dirty="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tx1"/>
                          </a:solidFill>
                          <a:effectLst/>
                          <a:latin typeface="+mn-lt"/>
                          <a:ea typeface="+mn-ea"/>
                          <a:cs typeface="+mn-cs"/>
                        </a:rPr>
                        <a:t>Doreen Bogdan-Martin, BDT Director</a:t>
                      </a:r>
                    </a:p>
                    <a:p>
                      <a:pPr fontAlgn="auto" hangingPunct="1">
                        <a:spcBef>
                          <a:spcPts val="0"/>
                        </a:spcBef>
                        <a:spcAft>
                          <a:spcPts val="600"/>
                        </a:spcAft>
                      </a:pPr>
                      <a:endParaRPr lang="en-US" sz="1800" b="1" kern="1200" dirty="0">
                        <a:solidFill>
                          <a:schemeClr val="tx1"/>
                        </a:solidFill>
                        <a:effectLst/>
                        <a:latin typeface="+mn-lt"/>
                        <a:ea typeface="+mn-ea"/>
                        <a:cs typeface="+mn-cs"/>
                      </a:endParaRPr>
                    </a:p>
                  </a:txBody>
                  <a:tcPr marL="68580" marR="68580" marT="0" marB="0">
                    <a:lnL>
                      <a:noFill/>
                    </a:lnL>
                    <a:lnR>
                      <a:noFill/>
                    </a:lnR>
                    <a:lnT>
                      <a:noFill/>
                    </a:lnT>
                    <a:lnB>
                      <a:noFill/>
                    </a:lnB>
                  </a:tcPr>
                </a:tc>
                <a:extLst>
                  <a:ext uri="{0D108BD9-81ED-4DB2-BD59-A6C34878D82A}">
                    <a16:rowId xmlns:a16="http://schemas.microsoft.com/office/drawing/2014/main" val="3565243678"/>
                  </a:ext>
                </a:extLst>
              </a:tr>
              <a:tr h="126741">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1310-1350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r>
                        <a:rPr lang="en-US" sz="1800" b="1" kern="1200" dirty="0">
                          <a:solidFill>
                            <a:schemeClr val="tx1"/>
                          </a:solidFill>
                          <a:effectLst/>
                          <a:latin typeface="+mn-lt"/>
                          <a:ea typeface="+mn-ea"/>
                          <a:cs typeface="+mn-cs"/>
                        </a:rPr>
                        <a:t>Presentation on WTDC Preliminary Proposals</a:t>
                      </a:r>
                      <a:endParaRPr lang="en-CH" sz="1800" kern="1200" dirty="0">
                        <a:solidFill>
                          <a:schemeClr val="tx1"/>
                        </a:solidFill>
                        <a:effectLst/>
                        <a:latin typeface="+mn-lt"/>
                        <a:ea typeface="+mn-ea"/>
                        <a:cs typeface="+mn-cs"/>
                      </a:endParaRPr>
                    </a:p>
                    <a:p>
                      <a:pPr marL="228600" fontAlgn="auto" hangingPunct="1">
                        <a:spcBef>
                          <a:spcPts val="0"/>
                        </a:spcBef>
                        <a:spcAft>
                          <a:spcPts val="600"/>
                        </a:spcAft>
                        <a:tabLst>
                          <a:tab pos="1188085"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85037938"/>
                  </a:ext>
                </a:extLst>
              </a:tr>
              <a:tr h="572975">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1350-1400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0" indent="0" fontAlgn="auto" hangingPunct="1">
                        <a:spcBef>
                          <a:spcPts val="0"/>
                        </a:spcBef>
                        <a:spcAft>
                          <a:spcPts val="600"/>
                        </a:spcAft>
                        <a:tabLst>
                          <a:tab pos="1165225" algn="l"/>
                        </a:tabLs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Presentation of the results of the survey on WTDC reform</a:t>
                      </a:r>
                      <a:endParaRPr lang="en-CH"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554763395"/>
                  </a:ext>
                </a:extLst>
              </a:tr>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1400-1545</a:t>
                      </a:r>
                    </a:p>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Discussion among all participants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12075238"/>
                  </a:ext>
                </a:extLst>
              </a:tr>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1545-1600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Summary and Next Steps</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fontAlgn="auto" hangingPunct="1">
                        <a:spcBef>
                          <a:spcPts val="0"/>
                        </a:spcBef>
                        <a:spcAft>
                          <a:spcPts val="600"/>
                        </a:spcAft>
                        <a:tabLst>
                          <a:tab pos="1188085"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00865051"/>
                  </a:ext>
                </a:extLst>
              </a:tr>
            </a:tbl>
          </a:graphicData>
        </a:graphic>
      </p:graphicFrame>
      <p:sp>
        <p:nvSpPr>
          <p:cNvPr id="8" name="TextBox 7">
            <a:extLst>
              <a:ext uri="{FF2B5EF4-FFF2-40B4-BE49-F238E27FC236}">
                <a16:creationId xmlns:a16="http://schemas.microsoft.com/office/drawing/2014/main" id="{758217A5-F6F6-462C-81E0-E4DA2A19D78D}"/>
              </a:ext>
            </a:extLst>
          </p:cNvPr>
          <p:cNvSpPr txBox="1"/>
          <p:nvPr/>
        </p:nvSpPr>
        <p:spPr>
          <a:xfrm>
            <a:off x="995915" y="1539873"/>
            <a:ext cx="5625323" cy="369332"/>
          </a:xfrm>
          <a:prstGeom prst="rect">
            <a:avLst/>
          </a:prstGeom>
          <a:noFill/>
        </p:spPr>
        <p:txBody>
          <a:bodyPr wrap="none" rtlCol="0" anchor="t">
            <a:spAutoFit/>
          </a:bodyPr>
          <a:lstStyle/>
          <a:p>
            <a:r>
              <a:rPr lang="en-US" b="1"/>
              <a:t>Moderator: </a:t>
            </a:r>
            <a:r>
              <a:rPr lang="en-US"/>
              <a:t>Stephen </a:t>
            </a:r>
            <a:r>
              <a:rPr lang="en-US" err="1"/>
              <a:t>Bereaux</a:t>
            </a:r>
            <a:r>
              <a:rPr lang="en-US"/>
              <a:t>, Deputy to the Director, BDT</a:t>
            </a:r>
            <a:endParaRPr lang="en-US" u="sng">
              <a:cs typeface="Calibri"/>
            </a:endParaRPr>
          </a:p>
        </p:txBody>
      </p:sp>
      <p:pic>
        <p:nvPicPr>
          <p:cNvPr id="10" name="Picture 9">
            <a:extLst>
              <a:ext uri="{FF2B5EF4-FFF2-40B4-BE49-F238E27FC236}">
                <a16:creationId xmlns:a16="http://schemas.microsoft.com/office/drawing/2014/main" id="{7D0510D1-30F9-4F5E-99BE-C1587C8E9822}"/>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1466182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21BCB5-27D4-4076-BB8C-D0C68BAC0889}"/>
              </a:ext>
            </a:extLst>
          </p:cNvPr>
          <p:cNvSpPr/>
          <p:nvPr/>
        </p:nvSpPr>
        <p:spPr>
          <a:xfrm>
            <a:off x="995915" y="2715922"/>
            <a:ext cx="8102009" cy="1569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p:txBody>
          <a:bodyPr vert="horz" lIns="91440" tIns="45720" rIns="91440" bIns="45720" rtlCol="0" anchor="t">
            <a:normAutofit/>
          </a:bodyPr>
          <a:lstStyle/>
          <a:p>
            <a:pPr marL="0" indent="0">
              <a:buNone/>
            </a:pPr>
            <a:endParaRPr lang="en-US" sz="4000"/>
          </a:p>
          <a:p>
            <a:pPr marL="0" indent="0">
              <a:buNone/>
            </a:pPr>
            <a:endParaRPr lang="en-US" sz="4000">
              <a:highlight>
                <a:srgbClr val="FFFF00"/>
              </a:highlight>
              <a:cs typeface="Calibri"/>
            </a:endParaRPr>
          </a:p>
          <a:p>
            <a:pPr marL="0" indent="0">
              <a:buNone/>
            </a:pPr>
            <a:endParaRPr lang="en-GB" sz="4000"/>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4</a:t>
            </a:fld>
            <a:endParaRPr lang="en-GB"/>
          </a:p>
        </p:txBody>
      </p:sp>
      <p:graphicFrame>
        <p:nvGraphicFramePr>
          <p:cNvPr id="7" name="Table 6">
            <a:extLst>
              <a:ext uri="{FF2B5EF4-FFF2-40B4-BE49-F238E27FC236}">
                <a16:creationId xmlns:a16="http://schemas.microsoft.com/office/drawing/2014/main" id="{3FCBD57A-6EE3-4853-9B6E-E600169A97E2}"/>
              </a:ext>
            </a:extLst>
          </p:cNvPr>
          <p:cNvGraphicFramePr>
            <a:graphicFrameLocks noGrp="1"/>
          </p:cNvGraphicFramePr>
          <p:nvPr>
            <p:extLst>
              <p:ext uri="{D42A27DB-BD31-4B8C-83A1-F6EECF244321}">
                <p14:modId xmlns:p14="http://schemas.microsoft.com/office/powerpoint/2010/main" val="411204354"/>
              </p:ext>
            </p:extLst>
          </p:nvPr>
        </p:nvGraphicFramePr>
        <p:xfrm>
          <a:off x="1027814" y="2187258"/>
          <a:ext cx="10325986" cy="4127481"/>
        </p:xfrm>
        <a:graphic>
          <a:graphicData uri="http://schemas.openxmlformats.org/drawingml/2006/table">
            <a:tbl>
              <a:tblPr firstRow="1" firstCol="1" bandRow="1"/>
              <a:tblGrid>
                <a:gridCol w="1515278">
                  <a:extLst>
                    <a:ext uri="{9D8B030D-6E8A-4147-A177-3AD203B41FA5}">
                      <a16:colId xmlns:a16="http://schemas.microsoft.com/office/drawing/2014/main" val="1221134835"/>
                    </a:ext>
                  </a:extLst>
                </a:gridCol>
                <a:gridCol w="8810708">
                  <a:extLst>
                    <a:ext uri="{9D8B030D-6E8A-4147-A177-3AD203B41FA5}">
                      <a16:colId xmlns:a16="http://schemas.microsoft.com/office/drawing/2014/main" val="404768516"/>
                    </a:ext>
                  </a:extLst>
                </a:gridCol>
              </a:tblGrid>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a:effectLst/>
                          <a:latin typeface="Calibri" panose="020F0502020204030204" pitchFamily="34" charset="0"/>
                          <a:ea typeface="Calibri" panose="020F0502020204030204" pitchFamily="34" charset="0"/>
                          <a:cs typeface="Times New Roman" panose="02020603050405020304" pitchFamily="18" charset="0"/>
                        </a:rPr>
                        <a:t>1300-1310</a:t>
                      </a:r>
                      <a:endParaRPr lang="en-CH"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Welcoming Remarks</a:t>
                      </a:r>
                      <a:endParaRPr lang="en-US" sz="1800" b="1" kern="1200" dirty="0">
                        <a:solidFill>
                          <a:schemeClr val="tx1"/>
                        </a:solidFill>
                        <a:effectLst/>
                        <a:latin typeface="+mn-lt"/>
                        <a:ea typeface="+mn-ea"/>
                        <a:cs typeface="+mn-cs"/>
                      </a:endParaRPr>
                    </a:p>
                    <a:p>
                      <a:pPr fontAlgn="auto" hangingPunct="1">
                        <a:spcBef>
                          <a:spcPts val="0"/>
                        </a:spcBef>
                        <a:spcAft>
                          <a:spcPts val="600"/>
                        </a:spcAft>
                      </a:pPr>
                      <a:endParaRPr lang="en-CH" sz="1800" kern="1200" dirty="0">
                        <a:solidFill>
                          <a:schemeClr val="tx1"/>
                        </a:solidFill>
                        <a:effectLst/>
                        <a:latin typeface="+mn-lt"/>
                        <a:ea typeface="+mn-ea"/>
                        <a:cs typeface="+mn-cs"/>
                      </a:endParaRPr>
                    </a:p>
                  </a:txBody>
                  <a:tcPr marL="68580" marR="68580" marT="0" marB="0">
                    <a:lnL>
                      <a:noFill/>
                    </a:lnL>
                    <a:lnR>
                      <a:noFill/>
                    </a:lnR>
                    <a:lnT>
                      <a:noFill/>
                    </a:lnT>
                    <a:lnB>
                      <a:noFill/>
                    </a:lnB>
                  </a:tcPr>
                </a:tc>
                <a:extLst>
                  <a:ext uri="{0D108BD9-81ED-4DB2-BD59-A6C34878D82A}">
                    <a16:rowId xmlns:a16="http://schemas.microsoft.com/office/drawing/2014/main" val="3565243678"/>
                  </a:ext>
                </a:extLst>
              </a:tr>
              <a:tr h="126741">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1310-1350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r>
                        <a:rPr lang="en-US" sz="1800" b="1" kern="1200" dirty="0">
                          <a:solidFill>
                            <a:schemeClr val="tx1"/>
                          </a:solidFill>
                          <a:effectLst/>
                          <a:latin typeface="+mn-lt"/>
                          <a:ea typeface="+mn-ea"/>
                          <a:cs typeface="+mn-cs"/>
                        </a:rPr>
                        <a:t>Presentation on WTDC Preliminary Proposals</a:t>
                      </a:r>
                    </a:p>
                    <a:p>
                      <a:pPr fontAlgn="auto" hangingPunct="1"/>
                      <a:r>
                        <a:rPr lang="en-US" sz="1800" kern="1200" dirty="0">
                          <a:solidFill>
                            <a:schemeClr val="tx1"/>
                          </a:solidFill>
                          <a:effectLst/>
                          <a:latin typeface="+mn-lt"/>
                          <a:ea typeface="+mn-ea"/>
                          <a:cs typeface="+mn-cs"/>
                        </a:rPr>
                        <a:t>Topic 1: Preparatory Process (10 mins)</a:t>
                      </a:r>
                    </a:p>
                    <a:p>
                      <a:pPr fontAlgn="auto" hangingPunct="1"/>
                      <a:r>
                        <a:rPr lang="en-US" sz="1800" kern="1200" dirty="0">
                          <a:solidFill>
                            <a:schemeClr val="tx1"/>
                          </a:solidFill>
                          <a:effectLst/>
                          <a:latin typeface="+mn-lt"/>
                          <a:ea typeface="+mn-ea"/>
                          <a:cs typeface="+mn-cs"/>
                        </a:rPr>
                        <a:t>Topic 2: Content and Structure (10 mins)</a:t>
                      </a:r>
                    </a:p>
                    <a:p>
                      <a:pPr fontAlgn="auto" hangingPunct="1"/>
                      <a:r>
                        <a:rPr lang="en-US" sz="1800" kern="1200" dirty="0">
                          <a:solidFill>
                            <a:schemeClr val="tx1"/>
                          </a:solidFill>
                          <a:effectLst/>
                          <a:latin typeface="+mn-lt"/>
                          <a:ea typeface="+mn-ea"/>
                          <a:cs typeface="+mn-cs"/>
                        </a:rPr>
                        <a:t>Topic 3: Stakeholder Engagement (10 mins)</a:t>
                      </a:r>
                    </a:p>
                    <a:p>
                      <a:pPr fontAlgn="auto" hangingPunct="1"/>
                      <a:r>
                        <a:rPr lang="en-US" sz="1800" kern="1200" dirty="0">
                          <a:solidFill>
                            <a:schemeClr val="tx1"/>
                          </a:solidFill>
                          <a:effectLst/>
                          <a:latin typeface="+mn-lt"/>
                          <a:ea typeface="+mn-ea"/>
                          <a:cs typeface="+mn-cs"/>
                        </a:rPr>
                        <a:t>Topic 4: Side Events (10 mins)</a:t>
                      </a:r>
                    </a:p>
                    <a:p>
                      <a:pPr fontAlgn="auto" hangingPunct="1"/>
                      <a:endParaRPr lang="en-CH" sz="1800" kern="1200" dirty="0">
                        <a:solidFill>
                          <a:schemeClr val="tx1"/>
                        </a:solidFill>
                        <a:effectLst/>
                        <a:latin typeface="+mn-lt"/>
                        <a:ea typeface="+mn-ea"/>
                        <a:cs typeface="+mn-cs"/>
                      </a:endParaRPr>
                    </a:p>
                  </a:txBody>
                  <a:tcPr marL="68580" marR="68580" marT="0" marB="0">
                    <a:lnL>
                      <a:noFill/>
                    </a:lnL>
                    <a:lnR>
                      <a:noFill/>
                    </a:lnR>
                    <a:lnT>
                      <a:noFill/>
                    </a:lnT>
                    <a:lnB>
                      <a:noFill/>
                    </a:lnB>
                  </a:tcPr>
                </a:tc>
                <a:extLst>
                  <a:ext uri="{0D108BD9-81ED-4DB2-BD59-A6C34878D82A}">
                    <a16:rowId xmlns:a16="http://schemas.microsoft.com/office/drawing/2014/main" val="1385037938"/>
                  </a:ext>
                </a:extLst>
              </a:tr>
              <a:tr h="607041">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1350-1400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0" indent="0" fontAlgn="auto" hangingPunct="1">
                        <a:spcBef>
                          <a:spcPts val="0"/>
                        </a:spcBef>
                        <a:spcAft>
                          <a:spcPts val="600"/>
                        </a:spcAft>
                        <a:tabLst>
                          <a:tab pos="1165225" algn="l"/>
                        </a:tabLs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Presentation of the results of the survey on WTDC reform</a:t>
                      </a:r>
                      <a:endParaRPr lang="en-CH"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823497270"/>
                  </a:ext>
                </a:extLst>
              </a:tr>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1400-1545</a:t>
                      </a:r>
                    </a:p>
                    <a:p>
                      <a:pPr fontAlgn="auto" hangingPunct="1">
                        <a:spcBef>
                          <a:spcPts val="0"/>
                        </a:spcBef>
                        <a:spcAft>
                          <a:spcPts val="600"/>
                        </a:spcAft>
                        <a:tabLst>
                          <a:tab pos="504190" algn="l"/>
                          <a:tab pos="756285" algn="l"/>
                          <a:tab pos="1008380" algn="l"/>
                          <a:tab pos="1260475" algn="l"/>
                          <a:tab pos="457200" algn="l"/>
                        </a:tabLst>
                      </a:pP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Discussion among all participants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12075238"/>
                  </a:ext>
                </a:extLst>
              </a:tr>
              <a:tr h="0">
                <a:tc>
                  <a:txBody>
                    <a:bodyPr/>
                    <a:lstStyle/>
                    <a:p>
                      <a:pPr fontAlgn="auto" hangingPunct="1">
                        <a:spcBef>
                          <a:spcPts val="0"/>
                        </a:spcBef>
                        <a:spcAft>
                          <a:spcPts val="600"/>
                        </a:spcAft>
                        <a:tabLst>
                          <a:tab pos="504190" algn="l"/>
                          <a:tab pos="756285" algn="l"/>
                          <a:tab pos="1008380" algn="l"/>
                          <a:tab pos="1260475" algn="l"/>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1545-1600</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fontAlgn="auto" hangingPunct="1">
                        <a:spcBef>
                          <a:spcPts val="0"/>
                        </a:spcBef>
                        <a:spcAft>
                          <a:spcPts val="600"/>
                        </a:spcAft>
                        <a:tabLst>
                          <a:tab pos="504190" algn="l"/>
                          <a:tab pos="756285" algn="l"/>
                          <a:tab pos="1008380" algn="l"/>
                          <a:tab pos="1260475" algn="l"/>
                          <a:tab pos="457200" algn="l"/>
                        </a:tabLst>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Summary and Next Steps</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fontAlgn="auto" hangingPunct="1">
                        <a:spcBef>
                          <a:spcPts val="0"/>
                        </a:spcBef>
                        <a:spcAft>
                          <a:spcPts val="600"/>
                        </a:spcAft>
                        <a:tabLst>
                          <a:tab pos="1188085"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CH"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00865051"/>
                  </a:ext>
                </a:extLst>
              </a:tr>
            </a:tbl>
          </a:graphicData>
        </a:graphic>
      </p:graphicFrame>
      <p:sp>
        <p:nvSpPr>
          <p:cNvPr id="8" name="TextBox 7">
            <a:extLst>
              <a:ext uri="{FF2B5EF4-FFF2-40B4-BE49-F238E27FC236}">
                <a16:creationId xmlns:a16="http://schemas.microsoft.com/office/drawing/2014/main" id="{758217A5-F6F6-462C-81E0-E4DA2A19D78D}"/>
              </a:ext>
            </a:extLst>
          </p:cNvPr>
          <p:cNvSpPr txBox="1"/>
          <p:nvPr/>
        </p:nvSpPr>
        <p:spPr>
          <a:xfrm>
            <a:off x="995915" y="1539873"/>
            <a:ext cx="5625323" cy="369332"/>
          </a:xfrm>
          <a:prstGeom prst="rect">
            <a:avLst/>
          </a:prstGeom>
          <a:noFill/>
        </p:spPr>
        <p:txBody>
          <a:bodyPr wrap="none" rtlCol="0" anchor="t">
            <a:spAutoFit/>
          </a:bodyPr>
          <a:lstStyle/>
          <a:p>
            <a:r>
              <a:rPr lang="en-US" b="1"/>
              <a:t>Moderator: </a:t>
            </a:r>
            <a:r>
              <a:rPr lang="en-US"/>
              <a:t>Stephen </a:t>
            </a:r>
            <a:r>
              <a:rPr lang="en-US" err="1"/>
              <a:t>Bereaux</a:t>
            </a:r>
            <a:r>
              <a:rPr lang="en-US"/>
              <a:t>, Deputy to the Director, BDT</a:t>
            </a:r>
            <a:endParaRPr lang="en-US" u="sng">
              <a:cs typeface="Calibri"/>
            </a:endParaRPr>
          </a:p>
        </p:txBody>
      </p:sp>
      <p:pic>
        <p:nvPicPr>
          <p:cNvPr id="10" name="Picture 9">
            <a:extLst>
              <a:ext uri="{FF2B5EF4-FFF2-40B4-BE49-F238E27FC236}">
                <a16:creationId xmlns:a16="http://schemas.microsoft.com/office/drawing/2014/main" id="{7F58ABE2-5D1A-457E-8E0D-999FFE8D6DA2}"/>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207444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2159725"/>
            <a:ext cx="10515600" cy="4017237"/>
          </a:xfrm>
        </p:spPr>
        <p:txBody>
          <a:bodyPr vert="horz" lIns="91440" tIns="45720" rIns="91440" bIns="45720" rtlCol="0" anchor="t">
            <a:normAutofit/>
          </a:bodyPr>
          <a:lstStyle/>
          <a:p>
            <a:pPr marL="0" indent="0">
              <a:buNone/>
            </a:pPr>
            <a:r>
              <a:rPr lang="en-US" sz="4000" dirty="0">
                <a:solidFill>
                  <a:srgbClr val="00B0F0"/>
                </a:solidFill>
              </a:rPr>
              <a:t>Topic 1: Preparatory Process</a:t>
            </a:r>
          </a:p>
          <a:p>
            <a:pPr marL="0" indent="0">
              <a:buNone/>
            </a:pPr>
            <a:r>
              <a:rPr lang="en-GB" sz="3200" dirty="0"/>
              <a:t>Presenters:</a:t>
            </a:r>
            <a:endParaRPr lang="en-GB" sz="3200" dirty="0">
              <a:cs typeface="Calibri"/>
            </a:endParaRPr>
          </a:p>
          <a:p>
            <a:r>
              <a:rPr lang="en-GB" sz="3200" dirty="0">
                <a:solidFill>
                  <a:schemeClr val="tx1">
                    <a:lumMod val="50000"/>
                    <a:lumOff val="50000"/>
                  </a:schemeClr>
                </a:solidFill>
              </a:rPr>
              <a:t>Ms Andrea Grippa, Brazil</a:t>
            </a:r>
          </a:p>
          <a:p>
            <a:r>
              <a:rPr lang="en-GB" sz="3200" dirty="0">
                <a:solidFill>
                  <a:schemeClr val="tx1">
                    <a:lumMod val="50000"/>
                    <a:lumOff val="50000"/>
                  </a:schemeClr>
                </a:solidFill>
                <a:cs typeface="Calibri"/>
              </a:rPr>
              <a:t>Mr Kwame </a:t>
            </a:r>
            <a:r>
              <a:rPr lang="en-GB" sz="3200" dirty="0" err="1">
                <a:solidFill>
                  <a:schemeClr val="tx1">
                    <a:lumMod val="50000"/>
                    <a:lumOff val="50000"/>
                  </a:schemeClr>
                </a:solidFill>
                <a:cs typeface="Calibri"/>
              </a:rPr>
              <a:t>Baah-Acheamfuor</a:t>
            </a:r>
            <a:r>
              <a:rPr lang="en-GB" sz="3200" dirty="0">
                <a:solidFill>
                  <a:schemeClr val="tx1">
                    <a:lumMod val="50000"/>
                    <a:lumOff val="50000"/>
                  </a:schemeClr>
                </a:solidFill>
                <a:cs typeface="Calibri"/>
              </a:rPr>
              <a:t>, Ghana</a:t>
            </a:r>
          </a:p>
          <a:p>
            <a:r>
              <a:rPr lang="en-GB" sz="3200" dirty="0">
                <a:solidFill>
                  <a:schemeClr val="tx1">
                    <a:lumMod val="50000"/>
                    <a:lumOff val="50000"/>
                  </a:schemeClr>
                </a:solidFill>
              </a:rPr>
              <a:t>Ms Cristiana </a:t>
            </a:r>
            <a:r>
              <a:rPr lang="en-GB" sz="3200" dirty="0" err="1">
                <a:solidFill>
                  <a:schemeClr val="tx1">
                    <a:lumMod val="50000"/>
                    <a:lumOff val="50000"/>
                  </a:schemeClr>
                </a:solidFill>
              </a:rPr>
              <a:t>Flutur</a:t>
            </a:r>
            <a:r>
              <a:rPr lang="en-GB" sz="3200" dirty="0">
                <a:solidFill>
                  <a:schemeClr val="tx1">
                    <a:lumMod val="50000"/>
                    <a:lumOff val="50000"/>
                  </a:schemeClr>
                </a:solidFill>
              </a:rPr>
              <a:t>, Romania</a:t>
            </a: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5</a:t>
            </a:fld>
            <a:endParaRPr lang="en-GB"/>
          </a:p>
        </p:txBody>
      </p:sp>
      <p:pic>
        <p:nvPicPr>
          <p:cNvPr id="7" name="Picture 6">
            <a:extLst>
              <a:ext uri="{FF2B5EF4-FFF2-40B4-BE49-F238E27FC236}">
                <a16:creationId xmlns:a16="http://schemas.microsoft.com/office/drawing/2014/main" id="{96246AC1-8329-45C0-A0A9-C2E207C0F5B6}"/>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3871085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532709"/>
            <a:ext cx="10515600" cy="4644254"/>
          </a:xfrm>
        </p:spPr>
        <p:txBody>
          <a:bodyPr>
            <a:noAutofit/>
          </a:bodyPr>
          <a:lstStyle/>
          <a:p>
            <a:pPr marL="0" indent="0">
              <a:buNone/>
            </a:pPr>
            <a:r>
              <a:rPr lang="en-US" dirty="0">
                <a:solidFill>
                  <a:srgbClr val="00B0F0"/>
                </a:solidFill>
              </a:rPr>
              <a:t>Topic 1: Preparatory Process</a:t>
            </a:r>
          </a:p>
          <a:p>
            <a:pPr marL="0" indent="0">
              <a:buNone/>
            </a:pPr>
            <a:r>
              <a:rPr lang="en-GB" b="1" dirty="0"/>
              <a:t>Proposal 1.1</a:t>
            </a:r>
            <a:r>
              <a:rPr lang="en-GB" dirty="0"/>
              <a:t> A formal inter-regional conference preparatory process could be put in place by ITU. The goal of these inter-regional preparatory meetings (IPMs) would be to foster agreement between regions on key issues ahead of the conference. Three physical IPMs could be organized, each one to be held back-to-back with RPMs 2, 4 and 6, respectively.</a:t>
            </a:r>
          </a:p>
          <a:p>
            <a:pPr marL="0" indent="0">
              <a:buNone/>
            </a:pPr>
            <a:r>
              <a:rPr lang="en-GB" b="1" dirty="0"/>
              <a:t>Proposal 1.2</a:t>
            </a:r>
            <a:r>
              <a:rPr lang="en-GB" dirty="0"/>
              <a:t> The Bureau could advise and assist RTOs with their preparations for the conference, while maintaining independence. This task would include advising the RTOs on the result of the streamlining process undertaken by TDAG and proposing editorial amendments to Resolutions, as appropriate. </a:t>
            </a:r>
            <a:endParaRPr lang="en-US" dirty="0">
              <a:solidFill>
                <a:srgbClr val="00B0F0"/>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6</a:t>
            </a:fld>
            <a:endParaRPr lang="en-GB"/>
          </a:p>
        </p:txBody>
      </p:sp>
      <p:pic>
        <p:nvPicPr>
          <p:cNvPr id="7" name="Picture 6">
            <a:extLst>
              <a:ext uri="{FF2B5EF4-FFF2-40B4-BE49-F238E27FC236}">
                <a16:creationId xmlns:a16="http://schemas.microsoft.com/office/drawing/2014/main" id="{171D15E3-A796-4A2C-B663-B037850B0BD9}"/>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3265194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2159725"/>
            <a:ext cx="10515600" cy="4017237"/>
          </a:xfrm>
        </p:spPr>
        <p:txBody>
          <a:bodyPr vert="horz" lIns="91440" tIns="45720" rIns="91440" bIns="45720" rtlCol="0" anchor="t">
            <a:normAutofit/>
          </a:bodyPr>
          <a:lstStyle/>
          <a:p>
            <a:pPr marL="0" indent="0">
              <a:buNone/>
            </a:pPr>
            <a:r>
              <a:rPr lang="en-US" sz="4000" dirty="0">
                <a:solidFill>
                  <a:srgbClr val="00B0F0"/>
                </a:solidFill>
              </a:rPr>
              <a:t>Topic 2: Content and Structure</a:t>
            </a:r>
          </a:p>
          <a:p>
            <a:pPr marL="0" indent="0">
              <a:buNone/>
            </a:pPr>
            <a:r>
              <a:rPr lang="en-GB" sz="3200" dirty="0"/>
              <a:t>Presenters:</a:t>
            </a:r>
            <a:endParaRPr lang="en-GB" sz="3200" dirty="0">
              <a:cs typeface="Calibri"/>
            </a:endParaRPr>
          </a:p>
          <a:p>
            <a:pPr>
              <a:spcAft>
                <a:spcPts val="1200"/>
              </a:spcAft>
            </a:pPr>
            <a:r>
              <a:rPr lang="en-GB" sz="3200" dirty="0">
                <a:solidFill>
                  <a:schemeClr val="tx1">
                    <a:lumMod val="50000"/>
                    <a:lumOff val="50000"/>
                  </a:schemeClr>
                </a:solidFill>
              </a:rPr>
              <a:t>Mr Christopher Kemei, Vice-Chairman, TDAG, Kenya</a:t>
            </a:r>
          </a:p>
          <a:p>
            <a:pPr>
              <a:spcAft>
                <a:spcPts val="1200"/>
              </a:spcAft>
            </a:pPr>
            <a:r>
              <a:rPr lang="en-GB" sz="3200" dirty="0">
                <a:solidFill>
                  <a:schemeClr val="tx1">
                    <a:lumMod val="50000"/>
                    <a:lumOff val="50000"/>
                  </a:schemeClr>
                </a:solidFill>
              </a:rPr>
              <a:t>Mr Bruce Gracie, Chairman TSAG, Ericsson-Canada</a:t>
            </a:r>
            <a:endParaRPr lang="en-GB" sz="3200" dirty="0">
              <a:solidFill>
                <a:schemeClr val="tx1">
                  <a:lumMod val="50000"/>
                  <a:lumOff val="50000"/>
                </a:schemeClr>
              </a:solidFill>
              <a:cs typeface="Calibri"/>
            </a:endParaRPr>
          </a:p>
          <a:p>
            <a:pPr>
              <a:spcAft>
                <a:spcPts val="1200"/>
              </a:spcAft>
            </a:pPr>
            <a:endParaRPr lang="en-GB" sz="3200"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7</a:t>
            </a:fld>
            <a:endParaRPr lang="en-GB"/>
          </a:p>
        </p:txBody>
      </p:sp>
      <p:pic>
        <p:nvPicPr>
          <p:cNvPr id="7" name="Picture 6">
            <a:extLst>
              <a:ext uri="{FF2B5EF4-FFF2-40B4-BE49-F238E27FC236}">
                <a16:creationId xmlns:a16="http://schemas.microsoft.com/office/drawing/2014/main" id="{B0F521D5-8467-4362-980C-BD6DE03D4228}"/>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2072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532709"/>
            <a:ext cx="10515600" cy="4644254"/>
          </a:xfrm>
        </p:spPr>
        <p:txBody>
          <a:bodyPr>
            <a:noAutofit/>
          </a:bodyPr>
          <a:lstStyle/>
          <a:p>
            <a:pPr marL="0" indent="0">
              <a:buNone/>
            </a:pPr>
            <a:r>
              <a:rPr lang="en-US" dirty="0">
                <a:solidFill>
                  <a:srgbClr val="00B0F0"/>
                </a:solidFill>
              </a:rPr>
              <a:t>Topic 2: Content and Structure</a:t>
            </a:r>
          </a:p>
          <a:p>
            <a:pPr marL="0" indent="0">
              <a:buNone/>
            </a:pPr>
            <a:r>
              <a:rPr lang="en-GB" b="1" dirty="0"/>
              <a:t>Proposal 2.1</a:t>
            </a:r>
            <a:r>
              <a:rPr lang="en-GB" dirty="0"/>
              <a:t> </a:t>
            </a:r>
            <a:r>
              <a:rPr lang="en-GB" dirty="0">
                <a:solidFill>
                  <a:schemeClr val="tx1">
                    <a:lumMod val="50000"/>
                    <a:lumOff val="50000"/>
                  </a:schemeClr>
                </a:solidFill>
              </a:rPr>
              <a:t>The main discussions at WTDC could revolve around how the development-related challenges identified during the preparatory process can be addressed and funded. Any approved action should be linked either to the existing ITU-D budget or to pledges made prior to or during the conference.</a:t>
            </a:r>
          </a:p>
          <a:p>
            <a:pPr marL="0" indent="0">
              <a:buNone/>
            </a:pPr>
            <a:r>
              <a:rPr lang="en-GB" b="1" dirty="0"/>
              <a:t>Proposal 2.2: </a:t>
            </a:r>
            <a:r>
              <a:rPr lang="en-GB" dirty="0">
                <a:solidFill>
                  <a:schemeClr val="tx1">
                    <a:lumMod val="50000"/>
                    <a:lumOff val="50000"/>
                  </a:schemeClr>
                </a:solidFill>
              </a:rPr>
              <a:t>WTDC could consider delegating the discussion on the ITU strategic plan to TDAG in preparation for the following PP, taking into account the results of WTDC. </a:t>
            </a:r>
            <a:endParaRPr lang="en-US" b="1"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8</a:t>
            </a:fld>
            <a:endParaRPr lang="en-GB"/>
          </a:p>
        </p:txBody>
      </p:sp>
      <p:pic>
        <p:nvPicPr>
          <p:cNvPr id="7" name="Picture 6">
            <a:extLst>
              <a:ext uri="{FF2B5EF4-FFF2-40B4-BE49-F238E27FC236}">
                <a16:creationId xmlns:a16="http://schemas.microsoft.com/office/drawing/2014/main" id="{0875CC5E-D2B6-4A75-8097-2B3FC2EFE30D}"/>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735757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A89DE-CFA9-413B-83D6-E8A6A98B3A0D}"/>
              </a:ext>
            </a:extLst>
          </p:cNvPr>
          <p:cNvSpPr>
            <a:spLocks noGrp="1"/>
          </p:cNvSpPr>
          <p:nvPr>
            <p:ph idx="1"/>
          </p:nvPr>
        </p:nvSpPr>
        <p:spPr>
          <a:xfrm>
            <a:off x="838200" y="1532709"/>
            <a:ext cx="10515600" cy="4644254"/>
          </a:xfrm>
        </p:spPr>
        <p:txBody>
          <a:bodyPr>
            <a:noAutofit/>
          </a:bodyPr>
          <a:lstStyle/>
          <a:p>
            <a:pPr marL="0" indent="0">
              <a:buNone/>
            </a:pPr>
            <a:r>
              <a:rPr lang="en-US" dirty="0">
                <a:solidFill>
                  <a:srgbClr val="00B0F0"/>
                </a:solidFill>
              </a:rPr>
              <a:t>Topic 2: Content and Structure (continued)</a:t>
            </a:r>
          </a:p>
          <a:p>
            <a:pPr marL="0" indent="0">
              <a:buNone/>
            </a:pPr>
            <a:r>
              <a:rPr lang="en-GB" b="1" dirty="0"/>
              <a:t>Proposal 2.3</a:t>
            </a:r>
            <a:r>
              <a:rPr lang="en-GB" dirty="0"/>
              <a:t> </a:t>
            </a:r>
            <a:r>
              <a:rPr lang="en-GB" dirty="0">
                <a:solidFill>
                  <a:schemeClr val="tx1">
                    <a:lumMod val="50000"/>
                    <a:lumOff val="50000"/>
                  </a:schemeClr>
                </a:solidFill>
              </a:rPr>
              <a:t>The High-Level policy session (which includes delivery of policy statements) could be repurposed to become thematic events to address development challenges and clearly identified priorities. </a:t>
            </a:r>
          </a:p>
          <a:p>
            <a:pPr marL="0" indent="0">
              <a:buNone/>
            </a:pPr>
            <a:r>
              <a:rPr lang="en-GB" b="1" dirty="0"/>
              <a:t>Proposal 2.4: </a:t>
            </a:r>
            <a:r>
              <a:rPr lang="en-GB" dirty="0">
                <a:solidFill>
                  <a:schemeClr val="tx1">
                    <a:lumMod val="50000"/>
                    <a:lumOff val="50000"/>
                  </a:schemeClr>
                </a:solidFill>
              </a:rPr>
              <a:t>Discussions on Resolutions could primarily derive from outcomes of the preceding TDAG meetings which would undertake efforts on streamlining.</a:t>
            </a:r>
          </a:p>
          <a:p>
            <a:pPr marL="0" indent="0">
              <a:buNone/>
            </a:pPr>
            <a:r>
              <a:rPr lang="en-GB" b="1" dirty="0"/>
              <a:t>Proposal 2.5: </a:t>
            </a:r>
            <a:r>
              <a:rPr lang="en-GB" dirty="0">
                <a:solidFill>
                  <a:schemeClr val="tx1">
                    <a:lumMod val="50000"/>
                    <a:lumOff val="50000"/>
                  </a:schemeClr>
                </a:solidFill>
              </a:rPr>
              <a:t>Study Group Questions could be identified during the preparatory process, in line with the Membership’s needs and regional and inter-regional priorities.</a:t>
            </a:r>
            <a:endParaRPr lang="en-US" dirty="0">
              <a:solidFill>
                <a:schemeClr val="tx1">
                  <a:lumMod val="50000"/>
                  <a:lumOff val="50000"/>
                </a:schemeClr>
              </a:solidFill>
            </a:endParaRPr>
          </a:p>
        </p:txBody>
      </p:sp>
      <p:sp>
        <p:nvSpPr>
          <p:cNvPr id="5" name="Date Placeholder 4">
            <a:extLst>
              <a:ext uri="{FF2B5EF4-FFF2-40B4-BE49-F238E27FC236}">
                <a16:creationId xmlns:a16="http://schemas.microsoft.com/office/drawing/2014/main" id="{F0C349B6-3E1C-439D-B528-38AA657FCE9E}"/>
              </a:ext>
            </a:extLst>
          </p:cNvPr>
          <p:cNvSpPr>
            <a:spLocks noGrp="1"/>
          </p:cNvSpPr>
          <p:nvPr>
            <p:ph type="dt" sz="half" idx="10"/>
          </p:nvPr>
        </p:nvSpPr>
        <p:spPr/>
        <p:txBody>
          <a:bodyPr/>
          <a:lstStyle/>
          <a:p>
            <a:fld id="{A16B697D-C386-486C-85AC-1F509E5F2A9C}" type="datetime4">
              <a:rPr lang="en-GB" smtClean="0"/>
              <a:t>30 April 2020</a:t>
            </a:fld>
            <a:endParaRPr lang="en-GB"/>
          </a:p>
        </p:txBody>
      </p:sp>
      <p:sp>
        <p:nvSpPr>
          <p:cNvPr id="6" name="Slide Number Placeholder 5">
            <a:extLst>
              <a:ext uri="{FF2B5EF4-FFF2-40B4-BE49-F238E27FC236}">
                <a16:creationId xmlns:a16="http://schemas.microsoft.com/office/drawing/2014/main" id="{718CBDE7-6E9C-4EFB-BED7-7ED5AD863082}"/>
              </a:ext>
            </a:extLst>
          </p:cNvPr>
          <p:cNvSpPr>
            <a:spLocks noGrp="1"/>
          </p:cNvSpPr>
          <p:nvPr>
            <p:ph type="sldNum" sz="quarter" idx="12"/>
          </p:nvPr>
        </p:nvSpPr>
        <p:spPr/>
        <p:txBody>
          <a:bodyPr/>
          <a:lstStyle/>
          <a:p>
            <a:r>
              <a:rPr lang="en-GB"/>
              <a:t>Slide </a:t>
            </a:r>
            <a:fld id="{1FE2157E-9FFA-4878-A089-0865EDBF3687}" type="slidenum">
              <a:rPr lang="en-GB" smtClean="0"/>
              <a:pPr/>
              <a:t>9</a:t>
            </a:fld>
            <a:endParaRPr lang="en-GB"/>
          </a:p>
        </p:txBody>
      </p:sp>
      <p:pic>
        <p:nvPicPr>
          <p:cNvPr id="7" name="Picture 6">
            <a:extLst>
              <a:ext uri="{FF2B5EF4-FFF2-40B4-BE49-F238E27FC236}">
                <a16:creationId xmlns:a16="http://schemas.microsoft.com/office/drawing/2014/main" id="{0875CC5E-D2B6-4A75-8097-2B3FC2EFE30D}"/>
              </a:ext>
            </a:extLst>
          </p:cNvPr>
          <p:cNvPicPr>
            <a:picLocks noChangeAspect="1"/>
          </p:cNvPicPr>
          <p:nvPr/>
        </p:nvPicPr>
        <p:blipFill>
          <a:blip r:embed="rId2"/>
          <a:stretch>
            <a:fillRect/>
          </a:stretch>
        </p:blipFill>
        <p:spPr>
          <a:xfrm>
            <a:off x="421204" y="343304"/>
            <a:ext cx="7106647" cy="1196569"/>
          </a:xfrm>
          <a:prstGeom prst="rect">
            <a:avLst/>
          </a:prstGeom>
        </p:spPr>
      </p:pic>
    </p:spTree>
    <p:extLst>
      <p:ext uri="{BB962C8B-B14F-4D97-AF65-F5344CB8AC3E}">
        <p14:creationId xmlns:p14="http://schemas.microsoft.com/office/powerpoint/2010/main" val="2899387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TDAG xmlns="7744afe0-ee0e-49d1-b049-a00b04b5890c"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7413FF6915D684E968F677E18ADA217" ma:contentTypeVersion="3" ma:contentTypeDescription="Create a new document." ma:contentTypeScope="" ma:versionID="46d1410f427fde4ca43880fc6e82bc61">
  <xsd:schema xmlns:xsd="http://www.w3.org/2001/XMLSchema" xmlns:xs="http://www.w3.org/2001/XMLSchema" xmlns:p="http://schemas.microsoft.com/office/2006/metadata/properties" xmlns:ns1="http://schemas.microsoft.com/sharepoint/v3" xmlns:ns2="7744afe0-ee0e-49d1-b049-a00b04b5890c" xmlns:ns3="1aaea1ea-72e4-4374-b05e-72e2f16fb7ae" targetNamespace="http://schemas.microsoft.com/office/2006/metadata/properties" ma:root="true" ma:fieldsID="9d643acb3549f5a4ef83547e2836eb22" ns1:_="" ns2:_="" ns3:_="">
    <xsd:import namespace="http://schemas.microsoft.com/sharepoint/v3"/>
    <xsd:import namespace="7744afe0-ee0e-49d1-b049-a00b04b5890c"/>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TDAG"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744afe0-ee0e-49d1-b049-a00b04b5890c" elementFormDefault="qualified">
    <xsd:import namespace="http://schemas.microsoft.com/office/2006/documentManagement/types"/>
    <xsd:import namespace="http://schemas.microsoft.com/office/infopath/2007/PartnerControls"/>
    <xsd:element name="TDAG" ma:index="10" nillable="true" ma:displayName="TDAG" ma:format="Dropdown" ma:internalName="TDAG">
      <xsd:simpleType>
        <xsd:union memberTypes="dms:Text">
          <xsd:simpleType>
            <xsd:restriction base="dms:Choice">
              <xsd:enumeration value="2013-18th"/>
              <xsd:enumeration value="2014-19th"/>
              <xsd:enumeration value="2015-20th"/>
              <xsd:enumeration value="2016-21st"/>
              <xsd:enumeration value="2017-22nd"/>
              <xsd:enumeration value="2018-23rd"/>
              <xsd:enumeration value="2019-24th"/>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595895-997C-49AC-911C-0E2EF2F5514A}"/>
</file>

<file path=customXml/itemProps2.xml><?xml version="1.0" encoding="utf-8"?>
<ds:datastoreItem xmlns:ds="http://schemas.openxmlformats.org/officeDocument/2006/customXml" ds:itemID="{AB3FE7B7-CA01-49A2-A954-3207441528FC}"/>
</file>

<file path=customXml/itemProps3.xml><?xml version="1.0" encoding="utf-8"?>
<ds:datastoreItem xmlns:ds="http://schemas.openxmlformats.org/officeDocument/2006/customXml" ds:itemID="{84211F05-9A4D-475F-A917-C189E338CB46}"/>
</file>

<file path=docProps/app.xml><?xml version="1.0" encoding="utf-8"?>
<Properties xmlns="http://schemas.openxmlformats.org/officeDocument/2006/extended-properties" xmlns:vt="http://schemas.openxmlformats.org/officeDocument/2006/docPropsVTypes">
  <TotalTime>5</TotalTime>
  <Words>1792</Words>
  <Application>Microsoft Office PowerPoint</Application>
  <PresentationFormat>Widescreen</PresentationFormat>
  <Paragraphs>213</Paragraphs>
  <Slides>27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Calibri Light</vt:lpstr>
      <vt:lpstr>inherit</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Comas Barnes, Maite</dc:creator>
  <cp:lastModifiedBy>Comas Barnes, Maite</cp:lastModifiedBy>
  <cp:revision>1</cp:revision>
  <dcterms:created xsi:type="dcterms:W3CDTF">2020-04-30T08:50:34Z</dcterms:created>
  <dcterms:modified xsi:type="dcterms:W3CDTF">2020-04-30T08:55:37Z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0x01010087413FF6915D684E968F677E18ADA217</vt:lpwstr>
  </property>
</Properties>
</file>